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1"/>
  </p:notesMasterIdLst>
  <p:sldIdLst>
    <p:sldId id="366" r:id="rId2"/>
    <p:sldId id="307" r:id="rId3"/>
    <p:sldId id="275" r:id="rId4"/>
    <p:sldId id="274" r:id="rId5"/>
    <p:sldId id="277" r:id="rId6"/>
    <p:sldId id="308" r:id="rId7"/>
    <p:sldId id="267" r:id="rId8"/>
    <p:sldId id="288" r:id="rId9"/>
    <p:sldId id="313" r:id="rId10"/>
    <p:sldId id="290" r:id="rId11"/>
    <p:sldId id="293" r:id="rId12"/>
    <p:sldId id="294" r:id="rId13"/>
    <p:sldId id="314" r:id="rId14"/>
    <p:sldId id="315" r:id="rId15"/>
    <p:sldId id="269" r:id="rId16"/>
    <p:sldId id="300" r:id="rId17"/>
    <p:sldId id="302" r:id="rId18"/>
    <p:sldId id="317" r:id="rId19"/>
    <p:sldId id="318" r:id="rId20"/>
    <p:sldId id="367" r:id="rId21"/>
    <p:sldId id="316" r:id="rId22"/>
    <p:sldId id="319" r:id="rId23"/>
    <p:sldId id="320" r:id="rId24"/>
    <p:sldId id="321" r:id="rId25"/>
    <p:sldId id="323" r:id="rId26"/>
    <p:sldId id="324" r:id="rId27"/>
    <p:sldId id="325" r:id="rId28"/>
    <p:sldId id="326" r:id="rId29"/>
    <p:sldId id="327" r:id="rId30"/>
    <p:sldId id="328" r:id="rId31"/>
    <p:sldId id="345" r:id="rId32"/>
    <p:sldId id="346" r:id="rId33"/>
    <p:sldId id="347" r:id="rId34"/>
    <p:sldId id="348" r:id="rId35"/>
    <p:sldId id="349" r:id="rId36"/>
    <p:sldId id="350" r:id="rId37"/>
    <p:sldId id="352" r:id="rId38"/>
    <p:sldId id="353" r:id="rId39"/>
    <p:sldId id="354" r:id="rId40"/>
    <p:sldId id="355" r:id="rId41"/>
    <p:sldId id="356" r:id="rId42"/>
    <p:sldId id="357" r:id="rId43"/>
    <p:sldId id="358" r:id="rId44"/>
    <p:sldId id="359" r:id="rId45"/>
    <p:sldId id="360" r:id="rId46"/>
    <p:sldId id="361" r:id="rId47"/>
    <p:sldId id="364" r:id="rId48"/>
    <p:sldId id="362" r:id="rId49"/>
    <p:sldId id="369" r:id="rId5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548E"/>
    <a:srgbClr val="AE2B44"/>
    <a:srgbClr val="D63012"/>
    <a:srgbClr val="F4C8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93"/>
    <p:restoredTop sz="94714"/>
  </p:normalViewPr>
  <p:slideViewPr>
    <p:cSldViewPr snapToGrid="0" snapToObjects="1">
      <p:cViewPr varScale="1">
        <p:scale>
          <a:sx n="63" d="100"/>
          <a:sy n="63" d="100"/>
        </p:scale>
        <p:origin x="48" y="5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6542E7-9018-B344-AE0B-77E5DA0E44DE}" type="datetimeFigureOut">
              <a:rPr lang="fr-FR" smtClean="0"/>
              <a:pPr/>
              <a:t>21/06/2017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94C189-580E-E946-BC26-1BB278BBA263}" type="slidenum">
              <a:rPr lang="fr-FR" smtClean="0"/>
              <a:pPr/>
              <a:t>‹#›</a:t>
            </a:fld>
            <a:endParaRPr lang="fr-FR"/>
          </a:p>
        </p:txBody>
      </p:sp>
    </p:spTree>
    <p:extLst>
      <p:ext uri="{BB962C8B-B14F-4D97-AF65-F5344CB8AC3E}">
        <p14:creationId xmlns:p14="http://schemas.microsoft.com/office/powerpoint/2010/main" val="388680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18" name="Imag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Cliquez et modifiez le titre</a:t>
            </a:r>
          </a:p>
        </p:txBody>
      </p:sp>
      <p:sp>
        <p:nvSpPr>
          <p:cNvPr id="3" name="Sous-titre 2"/>
          <p:cNvSpPr>
            <a:spLocks noGrp="1"/>
          </p:cNvSpPr>
          <p:nvPr>
            <p:ph type="subTitle" idx="1"/>
          </p:nvPr>
        </p:nvSpPr>
        <p:spPr>
          <a:xfrm>
            <a:off x="1524000" y="3602038"/>
            <a:ext cx="9144000" cy="1655762"/>
          </a:xfrm>
        </p:spPr>
        <p:txBody>
          <a:bodyPr>
            <a:normAutofit/>
          </a:bodyPr>
          <a:lstStyle>
            <a:lvl1pPr marL="0" indent="0" algn="l">
              <a:buNone/>
              <a:defRPr sz="1600">
                <a:solidFill>
                  <a:schemeClr val="bg1">
                    <a:lumMod val="6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Cliquez pour modifier le style des sous-titres du masque</a:t>
            </a:r>
          </a:p>
        </p:txBody>
      </p:sp>
      <p:grpSp>
        <p:nvGrpSpPr>
          <p:cNvPr id="17" name="Grouper 16"/>
          <p:cNvGrpSpPr/>
          <p:nvPr userDrawn="1"/>
        </p:nvGrpSpPr>
        <p:grpSpPr>
          <a:xfrm>
            <a:off x="0" y="2104372"/>
            <a:ext cx="264926" cy="2649256"/>
            <a:chOff x="0" y="1515649"/>
            <a:chExt cx="369518" cy="3695180"/>
          </a:xfrm>
        </p:grpSpPr>
        <p:sp>
          <p:nvSpPr>
            <p:cNvPr id="7" name="Rectangle 6"/>
            <p:cNvSpPr/>
            <p:nvPr userDrawn="1"/>
          </p:nvSpPr>
          <p:spPr>
            <a:xfrm>
              <a:off x="0" y="1515649"/>
              <a:ext cx="369518" cy="369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userDrawn="1"/>
          </p:nvSpPr>
          <p:spPr>
            <a:xfrm>
              <a:off x="0" y="1885167"/>
              <a:ext cx="369518" cy="369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userDrawn="1"/>
          </p:nvSpPr>
          <p:spPr>
            <a:xfrm>
              <a:off x="0" y="2254685"/>
              <a:ext cx="369518" cy="3695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userDrawn="1"/>
          </p:nvSpPr>
          <p:spPr>
            <a:xfrm>
              <a:off x="0" y="2624203"/>
              <a:ext cx="369518" cy="3695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userDrawn="1"/>
          </p:nvSpPr>
          <p:spPr>
            <a:xfrm>
              <a:off x="0" y="2993721"/>
              <a:ext cx="369518" cy="3695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userDrawn="1"/>
          </p:nvSpPr>
          <p:spPr>
            <a:xfrm>
              <a:off x="0" y="3363239"/>
              <a:ext cx="369518" cy="3695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userDrawn="1"/>
          </p:nvSpPr>
          <p:spPr>
            <a:xfrm>
              <a:off x="0" y="3732757"/>
              <a:ext cx="369518" cy="369518"/>
            </a:xfrm>
            <a:prstGeom prst="rect">
              <a:avLst/>
            </a:prstGeom>
            <a:solidFill>
              <a:srgbClr val="F4C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userDrawn="1"/>
          </p:nvSpPr>
          <p:spPr>
            <a:xfrm>
              <a:off x="0" y="4102275"/>
              <a:ext cx="369518" cy="369518"/>
            </a:xfrm>
            <a:prstGeom prst="rect">
              <a:avLst/>
            </a:prstGeom>
            <a:solidFill>
              <a:srgbClr val="DC5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userDrawn="1"/>
          </p:nvSpPr>
          <p:spPr>
            <a:xfrm>
              <a:off x="0" y="4471793"/>
              <a:ext cx="369518" cy="369518"/>
            </a:xfrm>
            <a:prstGeom prst="rect">
              <a:avLst/>
            </a:prstGeom>
            <a:solidFill>
              <a:srgbClr val="D63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a:xfrm>
              <a:off x="0" y="4841311"/>
              <a:ext cx="369518" cy="369518"/>
            </a:xfrm>
            <a:prstGeom prst="rect">
              <a:avLst/>
            </a:prstGeom>
            <a:solidFill>
              <a:srgbClr val="AE2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9" name="Rectangle 18"/>
          <p:cNvSpPr/>
          <p:nvPr userDrawn="1"/>
        </p:nvSpPr>
        <p:spPr>
          <a:xfrm>
            <a:off x="10979063" y="0"/>
            <a:ext cx="281836" cy="43214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a:xfrm>
            <a:off x="10916433" y="104601"/>
            <a:ext cx="394570" cy="365125"/>
          </a:xfrm>
        </p:spPr>
        <p:txBody>
          <a:bodyPr/>
          <a:lstStyle>
            <a:lvl1pPr algn="ctr">
              <a:defRPr sz="1100">
                <a:solidFill>
                  <a:schemeClr val="bg1"/>
                </a:solidFill>
              </a:defRPr>
            </a:lvl1pPr>
          </a:lstStyle>
          <a:p>
            <a:fld id="{2FE55DE8-3208-CF40-A159-DEE1B5418F10}" type="slidenum">
              <a:rPr lang="fr-FR" smtClean="0"/>
              <a:pPr/>
              <a:t>‹#›</a:t>
            </a:fld>
            <a:endParaRPr lang="fr-FR" dirty="0"/>
          </a:p>
        </p:txBody>
      </p:sp>
      <p:sp>
        <p:nvSpPr>
          <p:cNvPr id="20" name="Espace réservé du pied de page 4"/>
          <p:cNvSpPr>
            <a:spLocks noGrp="1"/>
          </p:cNvSpPr>
          <p:nvPr>
            <p:ph type="ftr" sz="quarter" idx="11"/>
          </p:nvPr>
        </p:nvSpPr>
        <p:spPr>
          <a:xfrm>
            <a:off x="1293817" y="6356350"/>
            <a:ext cx="6010364" cy="365125"/>
          </a:xfrm>
        </p:spPr>
        <p:txBody>
          <a:bodyPr/>
          <a:lstStyle>
            <a:lvl1pPr algn="l">
              <a:defRPr sz="1000" b="0">
                <a:solidFill>
                  <a:schemeClr val="accent6"/>
                </a:solidFill>
              </a:defRPr>
            </a:lvl1pPr>
          </a:lstStyle>
          <a:p>
            <a:r>
              <a:rPr lang="fr-FR" dirty="0"/>
              <a:t>DIRECTION GÉNÉRALE OPÉRATIONNELLE DE L'ÉCONOMIE, DE L'EMPLOI ET DE LA RECHERCHE</a:t>
            </a:r>
          </a:p>
        </p:txBody>
      </p:sp>
      <p:cxnSp>
        <p:nvCxnSpPr>
          <p:cNvPr id="21" name="Connecteur droit 20"/>
          <p:cNvCxnSpPr/>
          <p:nvPr userDrawn="1"/>
        </p:nvCxnSpPr>
        <p:spPr>
          <a:xfrm>
            <a:off x="838200" y="6279231"/>
            <a:ext cx="10515600"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3" name="Image 22"/>
          <p:cNvPicPr>
            <a:picLocks noChangeAspect="1"/>
          </p:cNvPicPr>
          <p:nvPr userDrawn="1"/>
        </p:nvPicPr>
        <p:blipFill rotWithShape="1">
          <a:blip r:embed="rId3">
            <a:extLst>
              <a:ext uri="{28A0092B-C50C-407E-A947-70E740481C1C}">
                <a14:useLocalDpi xmlns:a14="http://schemas.microsoft.com/office/drawing/2010/main" val="0"/>
              </a:ext>
            </a:extLst>
          </a:blip>
          <a:srcRect l="41478" t="41553" r="41536" b="41461"/>
          <a:stretch/>
        </p:blipFill>
        <p:spPr>
          <a:xfrm>
            <a:off x="838199" y="6317762"/>
            <a:ext cx="466638" cy="466638"/>
          </a:xfrm>
          <a:prstGeom prst="rect">
            <a:avLst/>
          </a:prstGeom>
        </p:spPr>
      </p:pic>
      <p:pic>
        <p:nvPicPr>
          <p:cNvPr id="24" name="Image 2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42509" y="6320861"/>
            <a:ext cx="1042471" cy="463539"/>
          </a:xfrm>
          <a:prstGeom prst="rect">
            <a:avLst/>
          </a:prstGeom>
        </p:spPr>
      </p:pic>
    </p:spTree>
    <p:extLst>
      <p:ext uri="{BB962C8B-B14F-4D97-AF65-F5344CB8AC3E}">
        <p14:creationId xmlns:p14="http://schemas.microsoft.com/office/powerpoint/2010/main" val="21006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Vide">
    <p:spTree>
      <p:nvGrpSpPr>
        <p:cNvPr id="1" name=""/>
        <p:cNvGrpSpPr/>
        <p:nvPr/>
      </p:nvGrpSpPr>
      <p:grpSpPr>
        <a:xfrm>
          <a:off x="0" y="0"/>
          <a:ext cx="0" cy="0"/>
          <a:chOff x="0" y="0"/>
          <a:chExt cx="0" cy="0"/>
        </a:xfrm>
      </p:grpSpPr>
      <p:sp>
        <p:nvSpPr>
          <p:cNvPr id="14" name="Espace réservé pour une image  2"/>
          <p:cNvSpPr>
            <a:spLocks noGrp="1"/>
          </p:cNvSpPr>
          <p:nvPr>
            <p:ph type="pic" idx="1"/>
          </p:nvPr>
        </p:nvSpPr>
        <p:spPr>
          <a:xfrm>
            <a:off x="0" y="0"/>
            <a:ext cx="12191999"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Titre 1"/>
          <p:cNvSpPr>
            <a:spLocks noGrp="1"/>
          </p:cNvSpPr>
          <p:nvPr>
            <p:ph type="title" hasCustomPrompt="1"/>
          </p:nvPr>
        </p:nvSpPr>
        <p:spPr>
          <a:xfrm>
            <a:off x="4340646" y="2846539"/>
            <a:ext cx="4483865" cy="557410"/>
          </a:xfrm>
          <a:solidFill>
            <a:schemeClr val="accent5"/>
          </a:solidFill>
          <a:ln>
            <a:noFill/>
          </a:ln>
        </p:spPr>
        <p:txBody>
          <a:bodyPr>
            <a:normAutofit/>
          </a:bodyPr>
          <a:lstStyle>
            <a:lvl1pPr algn="l">
              <a:defRPr sz="2800" b="1" i="0">
                <a:solidFill>
                  <a:schemeClr val="bg1"/>
                </a:solidFill>
                <a:latin typeface="Calibri" charset="0"/>
                <a:ea typeface="Calibri" charset="0"/>
                <a:cs typeface="Calibri" charset="0"/>
              </a:defRPr>
            </a:lvl1pPr>
          </a:lstStyle>
          <a:p>
            <a:r>
              <a:rPr lang="fr-FR" dirty="0"/>
              <a:t>CLIQUEZ ET MODIFIEZ LE TITRE</a:t>
            </a:r>
          </a:p>
        </p:txBody>
      </p:sp>
      <p:sp>
        <p:nvSpPr>
          <p:cNvPr id="10" name="Espace réservé du texte 2"/>
          <p:cNvSpPr>
            <a:spLocks noGrp="1"/>
          </p:cNvSpPr>
          <p:nvPr>
            <p:ph type="body" idx="10"/>
          </p:nvPr>
        </p:nvSpPr>
        <p:spPr>
          <a:xfrm>
            <a:off x="4243758" y="3630786"/>
            <a:ext cx="7006804" cy="1500187"/>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pic>
        <p:nvPicPr>
          <p:cNvPr id="15" name="Image 14"/>
          <p:cNvPicPr>
            <a:picLocks noChangeAspect="1"/>
          </p:cNvPicPr>
          <p:nvPr userDrawn="1"/>
        </p:nvPicPr>
        <p:blipFill rotWithShape="1">
          <a:blip r:embed="rId2">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Vide">
    <p:spTree>
      <p:nvGrpSpPr>
        <p:cNvPr id="1" name=""/>
        <p:cNvGrpSpPr/>
        <p:nvPr/>
      </p:nvGrpSpPr>
      <p:grpSpPr>
        <a:xfrm>
          <a:off x="0" y="0"/>
          <a:ext cx="0" cy="0"/>
          <a:chOff x="0" y="0"/>
          <a:chExt cx="0" cy="0"/>
        </a:xfrm>
      </p:grpSpPr>
      <p:sp>
        <p:nvSpPr>
          <p:cNvPr id="14" name="Espace réservé pour une image  2"/>
          <p:cNvSpPr>
            <a:spLocks noGrp="1"/>
          </p:cNvSpPr>
          <p:nvPr>
            <p:ph type="pic" idx="1"/>
          </p:nvPr>
        </p:nvSpPr>
        <p:spPr>
          <a:xfrm>
            <a:off x="0" y="0"/>
            <a:ext cx="12191999"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Titre 1"/>
          <p:cNvSpPr>
            <a:spLocks noGrp="1"/>
          </p:cNvSpPr>
          <p:nvPr>
            <p:ph type="title" hasCustomPrompt="1"/>
          </p:nvPr>
        </p:nvSpPr>
        <p:spPr>
          <a:xfrm>
            <a:off x="4340646" y="2846539"/>
            <a:ext cx="4483865" cy="557410"/>
          </a:xfrm>
          <a:solidFill>
            <a:schemeClr val="accent1"/>
          </a:solidFill>
          <a:ln>
            <a:noFill/>
          </a:ln>
        </p:spPr>
        <p:txBody>
          <a:bodyPr>
            <a:normAutofit/>
          </a:bodyPr>
          <a:lstStyle>
            <a:lvl1pPr algn="l">
              <a:defRPr sz="2800" b="1" i="0">
                <a:solidFill>
                  <a:schemeClr val="bg1"/>
                </a:solidFill>
                <a:latin typeface="Calibri" charset="0"/>
                <a:ea typeface="Calibri" charset="0"/>
                <a:cs typeface="Calibri" charset="0"/>
              </a:defRPr>
            </a:lvl1pPr>
          </a:lstStyle>
          <a:p>
            <a:r>
              <a:rPr lang="fr-FR" dirty="0"/>
              <a:t>CLIQUEZ ET MODIFIEZ LE TITRE</a:t>
            </a:r>
          </a:p>
        </p:txBody>
      </p:sp>
      <p:sp>
        <p:nvSpPr>
          <p:cNvPr id="10" name="Espace réservé du texte 2"/>
          <p:cNvSpPr>
            <a:spLocks noGrp="1"/>
          </p:cNvSpPr>
          <p:nvPr>
            <p:ph type="body" idx="10"/>
          </p:nvPr>
        </p:nvSpPr>
        <p:spPr>
          <a:xfrm>
            <a:off x="4243758" y="3630786"/>
            <a:ext cx="7006804" cy="1500187"/>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pic>
        <p:nvPicPr>
          <p:cNvPr id="15" name="Image 14"/>
          <p:cNvPicPr>
            <a:picLocks noChangeAspect="1"/>
          </p:cNvPicPr>
          <p:nvPr userDrawn="1"/>
        </p:nvPicPr>
        <p:blipFill rotWithShape="1">
          <a:blip r:embed="rId2">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Vide">
    <p:spTree>
      <p:nvGrpSpPr>
        <p:cNvPr id="1" name=""/>
        <p:cNvGrpSpPr/>
        <p:nvPr/>
      </p:nvGrpSpPr>
      <p:grpSpPr>
        <a:xfrm>
          <a:off x="0" y="0"/>
          <a:ext cx="0" cy="0"/>
          <a:chOff x="0" y="0"/>
          <a:chExt cx="0" cy="0"/>
        </a:xfrm>
      </p:grpSpPr>
      <p:sp>
        <p:nvSpPr>
          <p:cNvPr id="14" name="Espace réservé pour une image  2"/>
          <p:cNvSpPr>
            <a:spLocks noGrp="1"/>
          </p:cNvSpPr>
          <p:nvPr>
            <p:ph type="pic" idx="1"/>
          </p:nvPr>
        </p:nvSpPr>
        <p:spPr>
          <a:xfrm>
            <a:off x="0" y="0"/>
            <a:ext cx="12191999"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Titre 1"/>
          <p:cNvSpPr>
            <a:spLocks noGrp="1"/>
          </p:cNvSpPr>
          <p:nvPr>
            <p:ph type="title" hasCustomPrompt="1"/>
          </p:nvPr>
        </p:nvSpPr>
        <p:spPr>
          <a:xfrm>
            <a:off x="4340646" y="2846539"/>
            <a:ext cx="4483865" cy="557410"/>
          </a:xfrm>
          <a:solidFill>
            <a:schemeClr val="accent2"/>
          </a:solidFill>
          <a:ln>
            <a:noFill/>
          </a:ln>
        </p:spPr>
        <p:txBody>
          <a:bodyPr>
            <a:normAutofit/>
          </a:bodyPr>
          <a:lstStyle>
            <a:lvl1pPr algn="l">
              <a:defRPr sz="2800" b="1" i="0">
                <a:solidFill>
                  <a:schemeClr val="bg1"/>
                </a:solidFill>
                <a:latin typeface="Calibri" charset="0"/>
                <a:ea typeface="Calibri" charset="0"/>
                <a:cs typeface="Calibri" charset="0"/>
              </a:defRPr>
            </a:lvl1pPr>
          </a:lstStyle>
          <a:p>
            <a:r>
              <a:rPr lang="fr-FR" dirty="0"/>
              <a:t>CLIQUEZ ET MODIFIEZ LE TITRE</a:t>
            </a:r>
          </a:p>
        </p:txBody>
      </p:sp>
      <p:sp>
        <p:nvSpPr>
          <p:cNvPr id="10" name="Espace réservé du texte 2"/>
          <p:cNvSpPr>
            <a:spLocks noGrp="1"/>
          </p:cNvSpPr>
          <p:nvPr>
            <p:ph type="body" idx="10"/>
          </p:nvPr>
        </p:nvSpPr>
        <p:spPr>
          <a:xfrm>
            <a:off x="4243758" y="3630786"/>
            <a:ext cx="7006804" cy="1500187"/>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pic>
        <p:nvPicPr>
          <p:cNvPr id="15" name="Image 14"/>
          <p:cNvPicPr>
            <a:picLocks noChangeAspect="1"/>
          </p:cNvPicPr>
          <p:nvPr userDrawn="1"/>
        </p:nvPicPr>
        <p:blipFill rotWithShape="1">
          <a:blip r:embed="rId2">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Vide">
    <p:spTree>
      <p:nvGrpSpPr>
        <p:cNvPr id="1" name=""/>
        <p:cNvGrpSpPr/>
        <p:nvPr/>
      </p:nvGrpSpPr>
      <p:grpSpPr>
        <a:xfrm>
          <a:off x="0" y="0"/>
          <a:ext cx="0" cy="0"/>
          <a:chOff x="0" y="0"/>
          <a:chExt cx="0" cy="0"/>
        </a:xfrm>
      </p:grpSpPr>
      <p:sp>
        <p:nvSpPr>
          <p:cNvPr id="14" name="Espace réservé pour une image  2"/>
          <p:cNvSpPr>
            <a:spLocks noGrp="1"/>
          </p:cNvSpPr>
          <p:nvPr>
            <p:ph type="pic" idx="1"/>
          </p:nvPr>
        </p:nvSpPr>
        <p:spPr>
          <a:xfrm>
            <a:off x="0" y="0"/>
            <a:ext cx="12191999"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Titre 1"/>
          <p:cNvSpPr>
            <a:spLocks noGrp="1"/>
          </p:cNvSpPr>
          <p:nvPr>
            <p:ph type="title" hasCustomPrompt="1"/>
          </p:nvPr>
        </p:nvSpPr>
        <p:spPr>
          <a:xfrm>
            <a:off x="4340646" y="2846539"/>
            <a:ext cx="4483865" cy="557410"/>
          </a:xfrm>
          <a:solidFill>
            <a:schemeClr val="accent4"/>
          </a:solidFill>
          <a:ln>
            <a:noFill/>
          </a:ln>
        </p:spPr>
        <p:txBody>
          <a:bodyPr>
            <a:normAutofit/>
          </a:bodyPr>
          <a:lstStyle>
            <a:lvl1pPr algn="l">
              <a:defRPr sz="2800" b="1" i="0">
                <a:solidFill>
                  <a:schemeClr val="bg1"/>
                </a:solidFill>
                <a:latin typeface="Calibri" charset="0"/>
                <a:ea typeface="Calibri" charset="0"/>
                <a:cs typeface="Calibri" charset="0"/>
              </a:defRPr>
            </a:lvl1pPr>
          </a:lstStyle>
          <a:p>
            <a:r>
              <a:rPr lang="fr-FR" dirty="0"/>
              <a:t>CLIQUEZ ET MODIFIEZ LE TITRE</a:t>
            </a:r>
          </a:p>
        </p:txBody>
      </p:sp>
      <p:sp>
        <p:nvSpPr>
          <p:cNvPr id="10" name="Espace réservé du texte 2"/>
          <p:cNvSpPr>
            <a:spLocks noGrp="1"/>
          </p:cNvSpPr>
          <p:nvPr>
            <p:ph type="body" idx="10"/>
          </p:nvPr>
        </p:nvSpPr>
        <p:spPr>
          <a:xfrm>
            <a:off x="4243758" y="3630786"/>
            <a:ext cx="7006804" cy="1500187"/>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pic>
        <p:nvPicPr>
          <p:cNvPr id="15" name="Image 14"/>
          <p:cNvPicPr>
            <a:picLocks noChangeAspect="1"/>
          </p:cNvPicPr>
          <p:nvPr userDrawn="1"/>
        </p:nvPicPr>
        <p:blipFill rotWithShape="1">
          <a:blip r:embed="rId2">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Vide">
    <p:spTree>
      <p:nvGrpSpPr>
        <p:cNvPr id="1" name=""/>
        <p:cNvGrpSpPr/>
        <p:nvPr/>
      </p:nvGrpSpPr>
      <p:grpSpPr>
        <a:xfrm>
          <a:off x="0" y="0"/>
          <a:ext cx="0" cy="0"/>
          <a:chOff x="0" y="0"/>
          <a:chExt cx="0" cy="0"/>
        </a:xfrm>
      </p:grpSpPr>
      <p:sp>
        <p:nvSpPr>
          <p:cNvPr id="14" name="Espace réservé pour une image  2"/>
          <p:cNvSpPr>
            <a:spLocks noGrp="1"/>
          </p:cNvSpPr>
          <p:nvPr>
            <p:ph type="pic" idx="1"/>
          </p:nvPr>
        </p:nvSpPr>
        <p:spPr>
          <a:xfrm>
            <a:off x="0" y="0"/>
            <a:ext cx="12191999"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Titre 1"/>
          <p:cNvSpPr>
            <a:spLocks noGrp="1"/>
          </p:cNvSpPr>
          <p:nvPr>
            <p:ph type="title" hasCustomPrompt="1"/>
          </p:nvPr>
        </p:nvSpPr>
        <p:spPr>
          <a:xfrm>
            <a:off x="4340646" y="2846539"/>
            <a:ext cx="4483865" cy="557410"/>
          </a:xfrm>
          <a:solidFill>
            <a:schemeClr val="accent6"/>
          </a:solidFill>
          <a:ln>
            <a:noFill/>
          </a:ln>
        </p:spPr>
        <p:txBody>
          <a:bodyPr>
            <a:normAutofit/>
          </a:bodyPr>
          <a:lstStyle>
            <a:lvl1pPr algn="l">
              <a:defRPr sz="2800" b="1" i="0">
                <a:solidFill>
                  <a:schemeClr val="bg1"/>
                </a:solidFill>
                <a:latin typeface="Calibri" charset="0"/>
                <a:ea typeface="Calibri" charset="0"/>
                <a:cs typeface="Calibri" charset="0"/>
              </a:defRPr>
            </a:lvl1pPr>
          </a:lstStyle>
          <a:p>
            <a:r>
              <a:rPr lang="fr-FR" dirty="0"/>
              <a:t>CLIQUEZ ET MODIFIEZ LE TITRE</a:t>
            </a:r>
          </a:p>
        </p:txBody>
      </p:sp>
      <p:sp>
        <p:nvSpPr>
          <p:cNvPr id="10" name="Espace réservé du texte 2"/>
          <p:cNvSpPr>
            <a:spLocks noGrp="1"/>
          </p:cNvSpPr>
          <p:nvPr>
            <p:ph type="body" idx="10"/>
          </p:nvPr>
        </p:nvSpPr>
        <p:spPr>
          <a:xfrm>
            <a:off x="4243758" y="3630786"/>
            <a:ext cx="7006804" cy="1500187"/>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pic>
        <p:nvPicPr>
          <p:cNvPr id="15" name="Image 14"/>
          <p:cNvPicPr>
            <a:picLocks noChangeAspect="1"/>
          </p:cNvPicPr>
          <p:nvPr userDrawn="1"/>
        </p:nvPicPr>
        <p:blipFill rotWithShape="1">
          <a:blip r:embed="rId2">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Vide">
    <p:spTree>
      <p:nvGrpSpPr>
        <p:cNvPr id="1" name=""/>
        <p:cNvGrpSpPr/>
        <p:nvPr/>
      </p:nvGrpSpPr>
      <p:grpSpPr>
        <a:xfrm>
          <a:off x="0" y="0"/>
          <a:ext cx="0" cy="0"/>
          <a:chOff x="0" y="0"/>
          <a:chExt cx="0" cy="0"/>
        </a:xfrm>
      </p:grpSpPr>
      <p:sp>
        <p:nvSpPr>
          <p:cNvPr id="14" name="Espace réservé pour une image  2"/>
          <p:cNvSpPr>
            <a:spLocks noGrp="1"/>
          </p:cNvSpPr>
          <p:nvPr>
            <p:ph type="pic" idx="1"/>
          </p:nvPr>
        </p:nvSpPr>
        <p:spPr>
          <a:xfrm>
            <a:off x="0" y="0"/>
            <a:ext cx="12191999"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Titre 1"/>
          <p:cNvSpPr>
            <a:spLocks noGrp="1"/>
          </p:cNvSpPr>
          <p:nvPr>
            <p:ph type="title" hasCustomPrompt="1"/>
          </p:nvPr>
        </p:nvSpPr>
        <p:spPr>
          <a:xfrm>
            <a:off x="4340646" y="2846539"/>
            <a:ext cx="4483865" cy="557410"/>
          </a:xfrm>
          <a:solidFill>
            <a:srgbClr val="D63012"/>
          </a:solidFill>
          <a:ln>
            <a:noFill/>
          </a:ln>
        </p:spPr>
        <p:txBody>
          <a:bodyPr>
            <a:normAutofit/>
          </a:bodyPr>
          <a:lstStyle>
            <a:lvl1pPr algn="l">
              <a:defRPr sz="2800" b="1" i="0">
                <a:solidFill>
                  <a:schemeClr val="bg1"/>
                </a:solidFill>
                <a:latin typeface="Calibri" charset="0"/>
                <a:ea typeface="Calibri" charset="0"/>
                <a:cs typeface="Calibri" charset="0"/>
              </a:defRPr>
            </a:lvl1pPr>
          </a:lstStyle>
          <a:p>
            <a:r>
              <a:rPr lang="fr-FR" dirty="0"/>
              <a:t>CLIQUEZ ET MODIFIEZ LE TITRE</a:t>
            </a:r>
          </a:p>
        </p:txBody>
      </p:sp>
      <p:sp>
        <p:nvSpPr>
          <p:cNvPr id="10" name="Espace réservé du texte 2"/>
          <p:cNvSpPr>
            <a:spLocks noGrp="1"/>
          </p:cNvSpPr>
          <p:nvPr>
            <p:ph type="body" idx="10"/>
          </p:nvPr>
        </p:nvSpPr>
        <p:spPr>
          <a:xfrm>
            <a:off x="4243758" y="3630786"/>
            <a:ext cx="7006804" cy="1500187"/>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pic>
        <p:nvPicPr>
          <p:cNvPr id="15" name="Image 14"/>
          <p:cNvPicPr>
            <a:picLocks noChangeAspect="1"/>
          </p:cNvPicPr>
          <p:nvPr userDrawn="1"/>
        </p:nvPicPr>
        <p:blipFill rotWithShape="1">
          <a:blip r:embed="rId2">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Vide">
    <p:spTree>
      <p:nvGrpSpPr>
        <p:cNvPr id="1" name=""/>
        <p:cNvGrpSpPr/>
        <p:nvPr/>
      </p:nvGrpSpPr>
      <p:grpSpPr>
        <a:xfrm>
          <a:off x="0" y="0"/>
          <a:ext cx="0" cy="0"/>
          <a:chOff x="0" y="0"/>
          <a:chExt cx="0" cy="0"/>
        </a:xfrm>
      </p:grpSpPr>
      <p:sp>
        <p:nvSpPr>
          <p:cNvPr id="14" name="Espace réservé pour une image  2"/>
          <p:cNvSpPr>
            <a:spLocks noGrp="1"/>
          </p:cNvSpPr>
          <p:nvPr>
            <p:ph type="pic" idx="1"/>
          </p:nvPr>
        </p:nvSpPr>
        <p:spPr>
          <a:xfrm>
            <a:off x="0" y="0"/>
            <a:ext cx="12191999"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Titre 1"/>
          <p:cNvSpPr>
            <a:spLocks noGrp="1"/>
          </p:cNvSpPr>
          <p:nvPr>
            <p:ph type="title" hasCustomPrompt="1"/>
          </p:nvPr>
        </p:nvSpPr>
        <p:spPr>
          <a:xfrm>
            <a:off x="4340646" y="2846539"/>
            <a:ext cx="4483865" cy="557410"/>
          </a:xfrm>
          <a:solidFill>
            <a:srgbClr val="DC548E"/>
          </a:solidFill>
          <a:ln>
            <a:noFill/>
          </a:ln>
        </p:spPr>
        <p:txBody>
          <a:bodyPr>
            <a:normAutofit/>
          </a:bodyPr>
          <a:lstStyle>
            <a:lvl1pPr algn="l">
              <a:defRPr sz="2800" b="1" i="0">
                <a:solidFill>
                  <a:schemeClr val="bg1"/>
                </a:solidFill>
                <a:latin typeface="Calibri" charset="0"/>
                <a:ea typeface="Calibri" charset="0"/>
                <a:cs typeface="Calibri" charset="0"/>
              </a:defRPr>
            </a:lvl1pPr>
          </a:lstStyle>
          <a:p>
            <a:r>
              <a:rPr lang="fr-FR" dirty="0"/>
              <a:t>CLIQUEZ ET MODIFIEZ LE TITRE</a:t>
            </a:r>
          </a:p>
        </p:txBody>
      </p:sp>
      <p:sp>
        <p:nvSpPr>
          <p:cNvPr id="10" name="Espace réservé du texte 2"/>
          <p:cNvSpPr>
            <a:spLocks noGrp="1"/>
          </p:cNvSpPr>
          <p:nvPr>
            <p:ph type="body" idx="10"/>
          </p:nvPr>
        </p:nvSpPr>
        <p:spPr>
          <a:xfrm>
            <a:off x="4243758" y="3630786"/>
            <a:ext cx="7006804" cy="1500187"/>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pic>
        <p:nvPicPr>
          <p:cNvPr id="15" name="Image 14"/>
          <p:cNvPicPr>
            <a:picLocks noChangeAspect="1"/>
          </p:cNvPicPr>
          <p:nvPr userDrawn="1"/>
        </p:nvPicPr>
        <p:blipFill rotWithShape="1">
          <a:blip r:embed="rId2">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Vide">
    <p:spTree>
      <p:nvGrpSpPr>
        <p:cNvPr id="1" name=""/>
        <p:cNvGrpSpPr/>
        <p:nvPr/>
      </p:nvGrpSpPr>
      <p:grpSpPr>
        <a:xfrm>
          <a:off x="0" y="0"/>
          <a:ext cx="0" cy="0"/>
          <a:chOff x="0" y="0"/>
          <a:chExt cx="0" cy="0"/>
        </a:xfrm>
      </p:grpSpPr>
      <p:sp>
        <p:nvSpPr>
          <p:cNvPr id="14" name="Espace réservé pour une image  2"/>
          <p:cNvSpPr>
            <a:spLocks noGrp="1"/>
          </p:cNvSpPr>
          <p:nvPr>
            <p:ph type="pic" idx="1"/>
          </p:nvPr>
        </p:nvSpPr>
        <p:spPr>
          <a:xfrm>
            <a:off x="0" y="0"/>
            <a:ext cx="12191999"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Titre 1"/>
          <p:cNvSpPr>
            <a:spLocks noGrp="1"/>
          </p:cNvSpPr>
          <p:nvPr>
            <p:ph type="title" hasCustomPrompt="1"/>
          </p:nvPr>
        </p:nvSpPr>
        <p:spPr>
          <a:xfrm>
            <a:off x="4340646" y="2846539"/>
            <a:ext cx="4483865" cy="557410"/>
          </a:xfrm>
          <a:solidFill>
            <a:srgbClr val="F4C82B"/>
          </a:solidFill>
          <a:ln>
            <a:noFill/>
          </a:ln>
        </p:spPr>
        <p:txBody>
          <a:bodyPr>
            <a:normAutofit/>
          </a:bodyPr>
          <a:lstStyle>
            <a:lvl1pPr algn="l">
              <a:defRPr sz="2800" b="1" i="0">
                <a:solidFill>
                  <a:schemeClr val="bg1"/>
                </a:solidFill>
                <a:latin typeface="Calibri" charset="0"/>
                <a:ea typeface="Calibri" charset="0"/>
                <a:cs typeface="Calibri" charset="0"/>
              </a:defRPr>
            </a:lvl1pPr>
          </a:lstStyle>
          <a:p>
            <a:r>
              <a:rPr lang="fr-FR" dirty="0"/>
              <a:t>CLIQUEZ ET MODIFIEZ LE TITRE</a:t>
            </a:r>
          </a:p>
        </p:txBody>
      </p:sp>
      <p:sp>
        <p:nvSpPr>
          <p:cNvPr id="10" name="Espace réservé du texte 2"/>
          <p:cNvSpPr>
            <a:spLocks noGrp="1"/>
          </p:cNvSpPr>
          <p:nvPr>
            <p:ph type="body" idx="10"/>
          </p:nvPr>
        </p:nvSpPr>
        <p:spPr>
          <a:xfrm>
            <a:off x="4243758" y="3630786"/>
            <a:ext cx="7006804" cy="1500187"/>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pic>
        <p:nvPicPr>
          <p:cNvPr id="15" name="Image 14"/>
          <p:cNvPicPr>
            <a:picLocks noChangeAspect="1"/>
          </p:cNvPicPr>
          <p:nvPr userDrawn="1"/>
        </p:nvPicPr>
        <p:blipFill rotWithShape="1">
          <a:blip r:embed="rId2">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Vide">
    <p:spTree>
      <p:nvGrpSpPr>
        <p:cNvPr id="1" name=""/>
        <p:cNvGrpSpPr/>
        <p:nvPr/>
      </p:nvGrpSpPr>
      <p:grpSpPr>
        <a:xfrm>
          <a:off x="0" y="0"/>
          <a:ext cx="0" cy="0"/>
          <a:chOff x="0" y="0"/>
          <a:chExt cx="0" cy="0"/>
        </a:xfrm>
      </p:grpSpPr>
      <p:sp>
        <p:nvSpPr>
          <p:cNvPr id="14" name="Espace réservé pour une image  2"/>
          <p:cNvSpPr>
            <a:spLocks noGrp="1"/>
          </p:cNvSpPr>
          <p:nvPr>
            <p:ph type="pic" idx="1"/>
          </p:nvPr>
        </p:nvSpPr>
        <p:spPr>
          <a:xfrm>
            <a:off x="0" y="0"/>
            <a:ext cx="12191999"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Titre 1"/>
          <p:cNvSpPr>
            <a:spLocks noGrp="1"/>
          </p:cNvSpPr>
          <p:nvPr>
            <p:ph type="title" hasCustomPrompt="1"/>
          </p:nvPr>
        </p:nvSpPr>
        <p:spPr>
          <a:xfrm>
            <a:off x="4340646" y="2846539"/>
            <a:ext cx="4483865" cy="557410"/>
          </a:xfrm>
          <a:solidFill>
            <a:srgbClr val="AE2B44"/>
          </a:solidFill>
          <a:ln>
            <a:noFill/>
          </a:ln>
        </p:spPr>
        <p:txBody>
          <a:bodyPr>
            <a:normAutofit/>
          </a:bodyPr>
          <a:lstStyle>
            <a:lvl1pPr algn="l">
              <a:defRPr sz="2800" b="1" i="0">
                <a:solidFill>
                  <a:schemeClr val="bg1"/>
                </a:solidFill>
                <a:latin typeface="Calibri" charset="0"/>
                <a:ea typeface="Calibri" charset="0"/>
                <a:cs typeface="Calibri" charset="0"/>
              </a:defRPr>
            </a:lvl1pPr>
          </a:lstStyle>
          <a:p>
            <a:r>
              <a:rPr lang="fr-FR" dirty="0"/>
              <a:t>CLIQUEZ ET MODIFIEZ LE TITRE</a:t>
            </a:r>
          </a:p>
        </p:txBody>
      </p:sp>
      <p:sp>
        <p:nvSpPr>
          <p:cNvPr id="10" name="Espace réservé du texte 2"/>
          <p:cNvSpPr>
            <a:spLocks noGrp="1"/>
          </p:cNvSpPr>
          <p:nvPr>
            <p:ph type="body" idx="10"/>
          </p:nvPr>
        </p:nvSpPr>
        <p:spPr>
          <a:xfrm>
            <a:off x="4243758" y="3630786"/>
            <a:ext cx="7006804" cy="1500187"/>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pic>
        <p:nvPicPr>
          <p:cNvPr id="15" name="Image 14"/>
          <p:cNvPicPr>
            <a:picLocks noChangeAspect="1"/>
          </p:cNvPicPr>
          <p:nvPr userDrawn="1"/>
        </p:nvPicPr>
        <p:blipFill rotWithShape="1">
          <a:blip r:embed="rId2">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734F267-F625-694B-A562-9FE1C1979D87}" type="datetime1">
              <a:rPr lang="fr-BE" smtClean="0"/>
              <a:pPr/>
              <a:t>21/06/2017</a:t>
            </a:fld>
            <a:endParaRPr lang="fr-FR"/>
          </a:p>
        </p:txBody>
      </p:sp>
      <p:sp>
        <p:nvSpPr>
          <p:cNvPr id="6" name="Espace réservé du pied de page 5"/>
          <p:cNvSpPr>
            <a:spLocks noGrp="1"/>
          </p:cNvSpPr>
          <p:nvPr>
            <p:ph type="ftr" sz="quarter" idx="11"/>
          </p:nvPr>
        </p:nvSpPr>
        <p:spPr/>
        <p:txBody>
          <a:bodyPr/>
          <a:lstStyle/>
          <a:p>
            <a:r>
              <a:rPr lang="fr-FR"/>
              <a:t>Direction générale opérationnelle de l'économie, de l'emploi et de la recherche</a:t>
            </a:r>
          </a:p>
        </p:txBody>
      </p:sp>
      <p:sp>
        <p:nvSpPr>
          <p:cNvPr id="7" name="Espace réservé du numéro de diapositive 6"/>
          <p:cNvSpPr>
            <a:spLocks noGrp="1"/>
          </p:cNvSpPr>
          <p:nvPr>
            <p:ph type="sldNum" sz="quarter" idx="12"/>
          </p:nvPr>
        </p:nvSpPr>
        <p:spPr/>
        <p:txBody>
          <a:bodyPr/>
          <a:lstStyle/>
          <a:p>
            <a:fld id="{2FE55DE8-3208-CF40-A159-DEE1B5418F10}" type="slidenum">
              <a:rPr lang="fr-FR" smtClean="0"/>
              <a:pPr/>
              <a:t>‹#›</a:t>
            </a:fld>
            <a:endParaRPr lang="fr-FR"/>
          </a:p>
        </p:txBody>
      </p:sp>
    </p:spTree>
    <p:extLst>
      <p:ext uri="{BB962C8B-B14F-4D97-AF65-F5344CB8AC3E}">
        <p14:creationId xmlns:p14="http://schemas.microsoft.com/office/powerpoint/2010/main" val="180807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8" name="Grouper 7"/>
          <p:cNvGrpSpPr/>
          <p:nvPr userDrawn="1"/>
        </p:nvGrpSpPr>
        <p:grpSpPr>
          <a:xfrm>
            <a:off x="0" y="2104372"/>
            <a:ext cx="264926" cy="2649256"/>
            <a:chOff x="0" y="1515649"/>
            <a:chExt cx="369518" cy="3695180"/>
          </a:xfrm>
        </p:grpSpPr>
        <p:sp>
          <p:nvSpPr>
            <p:cNvPr id="9" name="Rectangle 8"/>
            <p:cNvSpPr/>
            <p:nvPr userDrawn="1"/>
          </p:nvSpPr>
          <p:spPr>
            <a:xfrm>
              <a:off x="0" y="1515649"/>
              <a:ext cx="369518" cy="369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userDrawn="1"/>
          </p:nvSpPr>
          <p:spPr>
            <a:xfrm>
              <a:off x="0" y="1885167"/>
              <a:ext cx="369518" cy="369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userDrawn="1"/>
          </p:nvSpPr>
          <p:spPr>
            <a:xfrm>
              <a:off x="0" y="2254685"/>
              <a:ext cx="369518" cy="3695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userDrawn="1"/>
          </p:nvSpPr>
          <p:spPr>
            <a:xfrm>
              <a:off x="0" y="2624203"/>
              <a:ext cx="369518" cy="3695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userDrawn="1"/>
          </p:nvSpPr>
          <p:spPr>
            <a:xfrm>
              <a:off x="0" y="2993721"/>
              <a:ext cx="369518" cy="3695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userDrawn="1"/>
          </p:nvSpPr>
          <p:spPr>
            <a:xfrm>
              <a:off x="0" y="3363239"/>
              <a:ext cx="369518" cy="3695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userDrawn="1"/>
          </p:nvSpPr>
          <p:spPr>
            <a:xfrm>
              <a:off x="0" y="3732757"/>
              <a:ext cx="369518" cy="369518"/>
            </a:xfrm>
            <a:prstGeom prst="rect">
              <a:avLst/>
            </a:prstGeom>
            <a:solidFill>
              <a:srgbClr val="F4C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a:xfrm>
              <a:off x="0" y="4102275"/>
              <a:ext cx="369518" cy="369518"/>
            </a:xfrm>
            <a:prstGeom prst="rect">
              <a:avLst/>
            </a:prstGeom>
            <a:solidFill>
              <a:srgbClr val="DC5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userDrawn="1"/>
          </p:nvSpPr>
          <p:spPr>
            <a:xfrm>
              <a:off x="0" y="4471793"/>
              <a:ext cx="369518" cy="369518"/>
            </a:xfrm>
            <a:prstGeom prst="rect">
              <a:avLst/>
            </a:prstGeom>
            <a:solidFill>
              <a:srgbClr val="D63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a:xfrm>
              <a:off x="0" y="4841311"/>
              <a:ext cx="369518" cy="369518"/>
            </a:xfrm>
            <a:prstGeom prst="rect">
              <a:avLst/>
            </a:prstGeom>
            <a:solidFill>
              <a:srgbClr val="AE2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9" name="Rectangle 18"/>
          <p:cNvSpPr/>
          <p:nvPr userDrawn="1"/>
        </p:nvSpPr>
        <p:spPr>
          <a:xfrm>
            <a:off x="10979063" y="0"/>
            <a:ext cx="281836" cy="43214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958468"/>
            <a:ext cx="4973877" cy="507078"/>
          </a:xfrm>
          <a:solidFill>
            <a:schemeClr val="tx2"/>
          </a:solidFill>
        </p:spPr>
        <p:txBody>
          <a:bodyPr>
            <a:noAutofit/>
          </a:bodyPr>
          <a:lstStyle>
            <a:lvl1pPr>
              <a:defRPr sz="3000" b="1" i="0">
                <a:solidFill>
                  <a:schemeClr val="bg1"/>
                </a:solidFill>
                <a:latin typeface="Calibri" charset="0"/>
                <a:ea typeface="Calibri" charset="0"/>
                <a:cs typeface="Calibri" charset="0"/>
              </a:defRPr>
            </a:lvl1pPr>
          </a:lstStyle>
          <a:p>
            <a:r>
              <a:rPr lang="fr-FR" dirty="0"/>
              <a:t>Cliquez et modifiez le titre</a:t>
            </a:r>
          </a:p>
        </p:txBody>
      </p:sp>
      <p:sp>
        <p:nvSpPr>
          <p:cNvPr id="3" name="Espace réservé du contenu 2"/>
          <p:cNvSpPr>
            <a:spLocks noGrp="1"/>
          </p:cNvSpPr>
          <p:nvPr>
            <p:ph idx="1"/>
          </p:nvPr>
        </p:nvSpPr>
        <p:spPr/>
        <p:txBody>
          <a:bodyPr/>
          <a:lstStyle>
            <a:lvl1pPr marL="0" indent="0">
              <a:buFontTx/>
              <a:buNone/>
              <a:defRPr>
                <a:solidFill>
                  <a:schemeClr val="accent6"/>
                </a:solidFill>
              </a:defRPr>
            </a:lvl1pPr>
            <a:lvl2pPr marL="685800" indent="-228600">
              <a:buClr>
                <a:schemeClr val="accent6"/>
              </a:buClr>
              <a:buSzPct val="90000"/>
              <a:buFont typeface="Wingdings" charset="2"/>
              <a:buChar cha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10820400" y="6096668"/>
            <a:ext cx="2743200" cy="365125"/>
          </a:xfrm>
        </p:spPr>
        <p:txBody>
          <a:bodyPr/>
          <a:lstStyle>
            <a:lvl1pPr>
              <a:defRPr sz="1000">
                <a:solidFill>
                  <a:schemeClr val="accent6"/>
                </a:solidFill>
              </a:defRPr>
            </a:lvl1p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a:xfrm>
            <a:off x="1293817" y="6356350"/>
            <a:ext cx="6010364" cy="365125"/>
          </a:xfrm>
        </p:spPr>
        <p:txBody>
          <a:bodyPr/>
          <a:lstStyle>
            <a:lvl1pPr algn="l">
              <a:defRPr sz="1000" b="0">
                <a:solidFill>
                  <a:schemeClr val="accent6"/>
                </a:solidFill>
              </a:defRPr>
            </a:lvl1pPr>
          </a:lstStyle>
          <a:p>
            <a:r>
              <a:rPr lang="fr-FR" dirty="0"/>
              <a:t>DIRECTION GÉNÉRALE OPÉRATIONNELLE DE L'ÉCONOMIE, DE L'EMPLOI ET DE LA RECHERCHE</a:t>
            </a:r>
          </a:p>
        </p:txBody>
      </p:sp>
      <p:sp>
        <p:nvSpPr>
          <p:cNvPr id="6" name="Espace réservé du numéro de diapositive 5"/>
          <p:cNvSpPr>
            <a:spLocks noGrp="1"/>
          </p:cNvSpPr>
          <p:nvPr>
            <p:ph type="sldNum" sz="quarter" idx="12"/>
          </p:nvPr>
        </p:nvSpPr>
        <p:spPr>
          <a:xfrm>
            <a:off x="10897643" y="123390"/>
            <a:ext cx="449893" cy="365125"/>
          </a:xfrm>
        </p:spPr>
        <p:txBody>
          <a:bodyPr/>
          <a:lstStyle>
            <a:lvl1pPr algn="ctr">
              <a:defRPr>
                <a:solidFill>
                  <a:schemeClr val="bg1"/>
                </a:solidFill>
              </a:defRPr>
            </a:lvl1pPr>
          </a:lstStyle>
          <a:p>
            <a:fld id="{2FE55DE8-3208-CF40-A159-DEE1B5418F10}" type="slidenum">
              <a:rPr lang="fr-FR" smtClean="0"/>
              <a:pPr/>
              <a:t>‹#›</a:t>
            </a:fld>
            <a:endParaRPr lang="fr-FR" dirty="0"/>
          </a:p>
        </p:txBody>
      </p:sp>
      <p:cxnSp>
        <p:nvCxnSpPr>
          <p:cNvPr id="22" name="Connecteur droit 21"/>
          <p:cNvCxnSpPr/>
          <p:nvPr userDrawn="1"/>
        </p:nvCxnSpPr>
        <p:spPr>
          <a:xfrm>
            <a:off x="838200" y="1825625"/>
            <a:ext cx="10515600" cy="0"/>
          </a:xfrm>
          <a:prstGeom prst="line">
            <a:avLst/>
          </a:prstGeom>
          <a:ln w="95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userDrawn="1"/>
        </p:nvCxnSpPr>
        <p:spPr>
          <a:xfrm>
            <a:off x="838200" y="6279231"/>
            <a:ext cx="9982200"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7" name="Image 26"/>
          <p:cNvPicPr>
            <a:picLocks noChangeAspect="1"/>
          </p:cNvPicPr>
          <p:nvPr userDrawn="1"/>
        </p:nvPicPr>
        <p:blipFill rotWithShape="1">
          <a:blip r:embed="rId3">
            <a:extLst>
              <a:ext uri="{28A0092B-C50C-407E-A947-70E740481C1C}">
                <a14:useLocalDpi xmlns:a14="http://schemas.microsoft.com/office/drawing/2010/main" val="0"/>
              </a:ext>
            </a:extLst>
          </a:blip>
          <a:srcRect l="41478" t="41553" r="41536" b="41461"/>
          <a:stretch/>
        </p:blipFill>
        <p:spPr>
          <a:xfrm>
            <a:off x="838199" y="6317762"/>
            <a:ext cx="466638" cy="466638"/>
          </a:xfrm>
          <a:prstGeom prst="rect">
            <a:avLst/>
          </a:prstGeom>
        </p:spPr>
      </p:pic>
      <p:pic>
        <p:nvPicPr>
          <p:cNvPr id="28" name="Imag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42509" y="6320861"/>
            <a:ext cx="1042471" cy="463539"/>
          </a:xfrm>
          <a:prstGeom prst="rect">
            <a:avLst/>
          </a:prstGeom>
        </p:spPr>
      </p:pic>
      <p:sp>
        <p:nvSpPr>
          <p:cNvPr id="34" name="Espace réservé du texte 3"/>
          <p:cNvSpPr>
            <a:spLocks noGrp="1"/>
          </p:cNvSpPr>
          <p:nvPr>
            <p:ph type="body" sz="half" idx="2"/>
          </p:nvPr>
        </p:nvSpPr>
        <p:spPr>
          <a:xfrm>
            <a:off x="839788" y="1498596"/>
            <a:ext cx="9602721" cy="282960"/>
          </a:xfrm>
        </p:spPr>
        <p:txBody>
          <a:bodyPr/>
          <a:lstStyle>
            <a:lvl1pPr marL="0" indent="0">
              <a:buNone/>
              <a:defRPr sz="1600" b="1" i="0">
                <a:solidFill>
                  <a:schemeClr val="bg1">
                    <a:lumMod val="65000"/>
                  </a:schemeClr>
                </a:solidFill>
                <a:latin typeface="Calibri" charset="0"/>
                <a:ea typeface="Calibri" charset="0"/>
                <a:cs typeface="Calibri"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Tree>
    <p:extLst>
      <p:ext uri="{BB962C8B-B14F-4D97-AF65-F5344CB8AC3E}">
        <p14:creationId xmlns:p14="http://schemas.microsoft.com/office/powerpoint/2010/main" val="34867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4640CF3-7708-9241-B551-772EC514B8DA}" type="datetime1">
              <a:rPr lang="fr-BE" smtClean="0"/>
              <a:pPr/>
              <a:t>21/06/2017</a:t>
            </a:fld>
            <a:endParaRPr lang="fr-FR"/>
          </a:p>
        </p:txBody>
      </p:sp>
      <p:sp>
        <p:nvSpPr>
          <p:cNvPr id="6" name="Espace réservé du pied de page 5"/>
          <p:cNvSpPr>
            <a:spLocks noGrp="1"/>
          </p:cNvSpPr>
          <p:nvPr>
            <p:ph type="ftr" sz="quarter" idx="11"/>
          </p:nvPr>
        </p:nvSpPr>
        <p:spPr/>
        <p:txBody>
          <a:bodyPr/>
          <a:lstStyle/>
          <a:p>
            <a:r>
              <a:rPr lang="fr-FR"/>
              <a:t>Direction générale opérationnelle de l'économie, de l'emploi et de la recherche</a:t>
            </a:r>
          </a:p>
        </p:txBody>
      </p:sp>
      <p:sp>
        <p:nvSpPr>
          <p:cNvPr id="7" name="Espace réservé du numéro de diapositive 6"/>
          <p:cNvSpPr>
            <a:spLocks noGrp="1"/>
          </p:cNvSpPr>
          <p:nvPr>
            <p:ph type="sldNum" sz="quarter" idx="12"/>
          </p:nvPr>
        </p:nvSpPr>
        <p:spPr/>
        <p:txBody>
          <a:bodyPr/>
          <a:lstStyle/>
          <a:p>
            <a:fld id="{2FE55DE8-3208-CF40-A159-DEE1B5418F10}" type="slidenum">
              <a:rPr lang="fr-FR" smtClean="0"/>
              <a:pPr/>
              <a:t>‹#›</a:t>
            </a:fld>
            <a:endParaRPr lang="fr-FR"/>
          </a:p>
        </p:txBody>
      </p:sp>
    </p:spTree>
    <p:extLst>
      <p:ext uri="{BB962C8B-B14F-4D97-AF65-F5344CB8AC3E}">
        <p14:creationId xmlns:p14="http://schemas.microsoft.com/office/powerpoint/2010/main" val="13397925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96D7AF6-3E49-2B4B-8995-B44D15787993}" type="datetime1">
              <a:rPr lang="fr-BE" smtClean="0"/>
              <a:pPr/>
              <a:t>21/06/2017</a:t>
            </a:fld>
            <a:endParaRPr lang="fr-FR"/>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a:t>
            </a:fld>
            <a:endParaRPr lang="fr-FR"/>
          </a:p>
        </p:txBody>
      </p:sp>
    </p:spTree>
    <p:extLst>
      <p:ext uri="{BB962C8B-B14F-4D97-AF65-F5344CB8AC3E}">
        <p14:creationId xmlns:p14="http://schemas.microsoft.com/office/powerpoint/2010/main" val="1526979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E40F13B-21B6-4741-95CE-F799DA4A2465}" type="datetime1">
              <a:rPr lang="fr-BE" smtClean="0"/>
              <a:pPr/>
              <a:t>21/06/2017</a:t>
            </a:fld>
            <a:endParaRPr lang="fr-FR"/>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a:t>
            </a:fld>
            <a:endParaRPr lang="fr-FR"/>
          </a:p>
        </p:txBody>
      </p:sp>
    </p:spTree>
    <p:extLst>
      <p:ext uri="{BB962C8B-B14F-4D97-AF65-F5344CB8AC3E}">
        <p14:creationId xmlns:p14="http://schemas.microsoft.com/office/powerpoint/2010/main" val="151153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Cliquez et modifiez le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5E59C06A-EDAF-D84D-BF0E-1D4E59DA4D7E}" type="datetime1">
              <a:rPr lang="fr-BE" smtClean="0"/>
              <a:pPr/>
              <a:t>21/06/2017</a:t>
            </a:fld>
            <a:endParaRPr lang="fr-FR"/>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a:t>
            </a:fld>
            <a:endParaRPr lang="fr-FR"/>
          </a:p>
        </p:txBody>
      </p:sp>
    </p:spTree>
    <p:extLst>
      <p:ext uri="{BB962C8B-B14F-4D97-AF65-F5344CB8AC3E}">
        <p14:creationId xmlns:p14="http://schemas.microsoft.com/office/powerpoint/2010/main" val="190554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DA84874-3DCA-E548-BE7A-763449C3222C}" type="datetime1">
              <a:rPr lang="fr-BE" smtClean="0"/>
              <a:pPr/>
              <a:t>21/06/2017</a:t>
            </a:fld>
            <a:endParaRPr lang="fr-FR"/>
          </a:p>
        </p:txBody>
      </p:sp>
      <p:sp>
        <p:nvSpPr>
          <p:cNvPr id="6" name="Espace réservé du pied de page 5"/>
          <p:cNvSpPr>
            <a:spLocks noGrp="1"/>
          </p:cNvSpPr>
          <p:nvPr>
            <p:ph type="ftr" sz="quarter" idx="11"/>
          </p:nvPr>
        </p:nvSpPr>
        <p:spPr/>
        <p:txBody>
          <a:bodyPr/>
          <a:lstStyle/>
          <a:p>
            <a:r>
              <a:rPr lang="fr-FR"/>
              <a:t>Direction générale opérationnelle de l'économie, de l'emploi et de la recherche</a:t>
            </a:r>
          </a:p>
        </p:txBody>
      </p:sp>
      <p:sp>
        <p:nvSpPr>
          <p:cNvPr id="7" name="Espace réservé du numéro de diapositive 6"/>
          <p:cNvSpPr>
            <a:spLocks noGrp="1"/>
          </p:cNvSpPr>
          <p:nvPr>
            <p:ph type="sldNum" sz="quarter" idx="12"/>
          </p:nvPr>
        </p:nvSpPr>
        <p:spPr/>
        <p:txBody>
          <a:bodyPr/>
          <a:lstStyle/>
          <a:p>
            <a:fld id="{2FE55DE8-3208-CF40-A159-DEE1B5418F10}" type="slidenum">
              <a:rPr lang="fr-FR" smtClean="0"/>
              <a:pPr/>
              <a:t>‹#›</a:t>
            </a:fld>
            <a:endParaRPr lang="fr-FR"/>
          </a:p>
        </p:txBody>
      </p:sp>
    </p:spTree>
    <p:extLst>
      <p:ext uri="{BB962C8B-B14F-4D97-AF65-F5344CB8AC3E}">
        <p14:creationId xmlns:p14="http://schemas.microsoft.com/office/powerpoint/2010/main" val="108422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Cliquez et modifiez le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B480CC9-C37D-094E-8F2C-AF9770C68A15}" type="datetime1">
              <a:rPr lang="fr-BE" smtClean="0"/>
              <a:pPr/>
              <a:t>21/06/2017</a:t>
            </a:fld>
            <a:endParaRPr lang="fr-FR"/>
          </a:p>
        </p:txBody>
      </p:sp>
      <p:sp>
        <p:nvSpPr>
          <p:cNvPr id="8" name="Espace réservé du pied de page 7"/>
          <p:cNvSpPr>
            <a:spLocks noGrp="1"/>
          </p:cNvSpPr>
          <p:nvPr>
            <p:ph type="ftr" sz="quarter" idx="11"/>
          </p:nvPr>
        </p:nvSpPr>
        <p:spPr/>
        <p:txBody>
          <a:bodyPr/>
          <a:lstStyle/>
          <a:p>
            <a:r>
              <a:rPr lang="fr-FR"/>
              <a:t>Direction générale opérationnelle de l'économie, de l'emploi et de la recherche</a:t>
            </a:r>
          </a:p>
        </p:txBody>
      </p:sp>
      <p:sp>
        <p:nvSpPr>
          <p:cNvPr id="9" name="Espace réservé du numéro de diapositive 8"/>
          <p:cNvSpPr>
            <a:spLocks noGrp="1"/>
          </p:cNvSpPr>
          <p:nvPr>
            <p:ph type="sldNum" sz="quarter" idx="12"/>
          </p:nvPr>
        </p:nvSpPr>
        <p:spPr/>
        <p:txBody>
          <a:bodyPr/>
          <a:lstStyle/>
          <a:p>
            <a:fld id="{2FE55DE8-3208-CF40-A159-DEE1B5418F10}" type="slidenum">
              <a:rPr lang="fr-FR" smtClean="0"/>
              <a:pPr/>
              <a:t>‹#›</a:t>
            </a:fld>
            <a:endParaRPr lang="fr-FR"/>
          </a:p>
        </p:txBody>
      </p:sp>
    </p:spTree>
    <p:extLst>
      <p:ext uri="{BB962C8B-B14F-4D97-AF65-F5344CB8AC3E}">
        <p14:creationId xmlns:p14="http://schemas.microsoft.com/office/powerpoint/2010/main" val="124681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A99BB639-333C-4E47-9B3B-9D18FB03C84E}" type="datetime1">
              <a:rPr lang="fr-BE" smtClean="0"/>
              <a:pPr/>
              <a:t>21/06/2017</a:t>
            </a:fld>
            <a:endParaRPr lang="fr-FR"/>
          </a:p>
        </p:txBody>
      </p:sp>
      <p:sp>
        <p:nvSpPr>
          <p:cNvPr id="4" name="Espace réservé du pied de page 3"/>
          <p:cNvSpPr>
            <a:spLocks noGrp="1"/>
          </p:cNvSpPr>
          <p:nvPr>
            <p:ph type="ftr" sz="quarter" idx="11"/>
          </p:nvPr>
        </p:nvSpPr>
        <p:spPr/>
        <p:txBody>
          <a:bodyPr/>
          <a:lstStyle/>
          <a:p>
            <a:r>
              <a:rPr lang="fr-FR"/>
              <a:t>Direction générale opérationnelle de l'économie, de l'emploi et de la recherche</a:t>
            </a:r>
          </a:p>
        </p:txBody>
      </p:sp>
      <p:sp>
        <p:nvSpPr>
          <p:cNvPr id="5" name="Espace réservé du numéro de diapositive 4"/>
          <p:cNvSpPr>
            <a:spLocks noGrp="1"/>
          </p:cNvSpPr>
          <p:nvPr>
            <p:ph type="sldNum" sz="quarter" idx="12"/>
          </p:nvPr>
        </p:nvSpPr>
        <p:spPr/>
        <p:txBody>
          <a:bodyPr/>
          <a:lstStyle/>
          <a:p>
            <a:fld id="{2FE55DE8-3208-CF40-A159-DEE1B5418F10}" type="slidenum">
              <a:rPr lang="fr-FR" smtClean="0"/>
              <a:pPr/>
              <a:t>‹#›</a:t>
            </a:fld>
            <a:endParaRPr lang="fr-FR"/>
          </a:p>
        </p:txBody>
      </p:sp>
    </p:spTree>
    <p:extLst>
      <p:ext uri="{BB962C8B-B14F-4D97-AF65-F5344CB8AC3E}">
        <p14:creationId xmlns:p14="http://schemas.microsoft.com/office/powerpoint/2010/main" val="68428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ce réservé de la date 1"/>
          <p:cNvSpPr>
            <a:spLocks noGrp="1"/>
          </p:cNvSpPr>
          <p:nvPr>
            <p:ph type="dt" sz="half" idx="10"/>
          </p:nvPr>
        </p:nvSpPr>
        <p:spPr>
          <a:xfrm>
            <a:off x="4150290" y="4286096"/>
            <a:ext cx="3893507" cy="365125"/>
          </a:xfrm>
        </p:spPr>
        <p:txBody>
          <a:bodyPr/>
          <a:lstStyle>
            <a:lvl1pPr algn="ctr">
              <a:defRPr/>
            </a:lvl1pPr>
          </a:lstStyle>
          <a:p>
            <a:fld id="{15780F20-304A-5B43-9922-B2D3D7566D7C}" type="datetime1">
              <a:rPr lang="fr-BE" smtClean="0"/>
              <a:pPr/>
              <a:t>21/06/2017</a:t>
            </a:fld>
            <a:endParaRPr lang="fr-FR" dirty="0"/>
          </a:p>
        </p:txBody>
      </p:sp>
      <p:pic>
        <p:nvPicPr>
          <p:cNvPr id="6" name="Image 5"/>
          <p:cNvPicPr>
            <a:picLocks noChangeAspect="1"/>
          </p:cNvPicPr>
          <p:nvPr userDrawn="1"/>
        </p:nvPicPr>
        <p:blipFill rotWithShape="1">
          <a:blip r:embed="rId3">
            <a:extLst>
              <a:ext uri="{28A0092B-C50C-407E-A947-70E740481C1C}">
                <a14:useLocalDpi xmlns:a14="http://schemas.microsoft.com/office/drawing/2010/main" val="0"/>
              </a:ext>
            </a:extLst>
          </a:blip>
          <a:srcRect l="41478" t="41553" r="41536" b="41461"/>
          <a:stretch/>
        </p:blipFill>
        <p:spPr>
          <a:xfrm>
            <a:off x="5511452" y="2104372"/>
            <a:ext cx="1164921" cy="1164922"/>
          </a:xfrm>
          <a:prstGeom prst="rect">
            <a:avLst/>
          </a:prstGeom>
        </p:spPr>
      </p:pic>
      <p:sp>
        <p:nvSpPr>
          <p:cNvPr id="7" name="Rectangle 6"/>
          <p:cNvSpPr/>
          <p:nvPr userDrawn="1"/>
        </p:nvSpPr>
        <p:spPr>
          <a:xfrm>
            <a:off x="4148203" y="3356975"/>
            <a:ext cx="3895595" cy="5574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1"/>
          <p:cNvSpPr>
            <a:spLocks noGrp="1"/>
          </p:cNvSpPr>
          <p:nvPr>
            <p:ph type="title"/>
          </p:nvPr>
        </p:nvSpPr>
        <p:spPr>
          <a:xfrm>
            <a:off x="3947787" y="3356975"/>
            <a:ext cx="4296427" cy="557410"/>
          </a:xfrm>
        </p:spPr>
        <p:txBody>
          <a:bodyPr>
            <a:normAutofit/>
          </a:bodyPr>
          <a:lstStyle>
            <a:lvl1pPr algn="ctr">
              <a:defRPr sz="2800">
                <a:solidFill>
                  <a:schemeClr val="bg1"/>
                </a:solidFill>
              </a:defRPr>
            </a:lvl1pPr>
          </a:lstStyle>
          <a:p>
            <a:r>
              <a:rPr lang="fr-FR" dirty="0"/>
              <a:t>Cliquez et modifiez le titre</a:t>
            </a:r>
          </a:p>
        </p:txBody>
      </p:sp>
      <p:sp>
        <p:nvSpPr>
          <p:cNvPr id="9" name="Rectangle 8"/>
          <p:cNvSpPr/>
          <p:nvPr userDrawn="1"/>
        </p:nvSpPr>
        <p:spPr>
          <a:xfrm>
            <a:off x="4148203" y="3920788"/>
            <a:ext cx="3895595" cy="33806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er 10"/>
          <p:cNvGrpSpPr/>
          <p:nvPr userDrawn="1"/>
        </p:nvGrpSpPr>
        <p:grpSpPr>
          <a:xfrm rot="16200000">
            <a:off x="6063743" y="2762931"/>
            <a:ext cx="64518" cy="3895595"/>
            <a:chOff x="0" y="1515649"/>
            <a:chExt cx="369518" cy="3695180"/>
          </a:xfrm>
        </p:grpSpPr>
        <p:sp>
          <p:nvSpPr>
            <p:cNvPr id="12" name="Rectangle 11"/>
            <p:cNvSpPr/>
            <p:nvPr userDrawn="1"/>
          </p:nvSpPr>
          <p:spPr>
            <a:xfrm>
              <a:off x="0" y="1515649"/>
              <a:ext cx="369518" cy="369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userDrawn="1"/>
          </p:nvSpPr>
          <p:spPr>
            <a:xfrm>
              <a:off x="0" y="1885167"/>
              <a:ext cx="369518" cy="369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userDrawn="1"/>
          </p:nvSpPr>
          <p:spPr>
            <a:xfrm>
              <a:off x="0" y="2254685"/>
              <a:ext cx="369518" cy="3695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userDrawn="1"/>
          </p:nvSpPr>
          <p:spPr>
            <a:xfrm>
              <a:off x="0" y="2624203"/>
              <a:ext cx="369518" cy="3695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a:xfrm>
              <a:off x="0" y="2993721"/>
              <a:ext cx="369518" cy="3695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userDrawn="1"/>
          </p:nvSpPr>
          <p:spPr>
            <a:xfrm>
              <a:off x="0" y="3363239"/>
              <a:ext cx="369518" cy="3695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a:xfrm>
              <a:off x="0" y="3732757"/>
              <a:ext cx="369518" cy="369518"/>
            </a:xfrm>
            <a:prstGeom prst="rect">
              <a:avLst/>
            </a:prstGeom>
            <a:solidFill>
              <a:srgbClr val="F4C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userDrawn="1"/>
          </p:nvSpPr>
          <p:spPr>
            <a:xfrm>
              <a:off x="0" y="4102275"/>
              <a:ext cx="369518" cy="369518"/>
            </a:xfrm>
            <a:prstGeom prst="rect">
              <a:avLst/>
            </a:prstGeom>
            <a:solidFill>
              <a:srgbClr val="DC5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userDrawn="1"/>
          </p:nvSpPr>
          <p:spPr>
            <a:xfrm>
              <a:off x="0" y="4471793"/>
              <a:ext cx="369518" cy="369518"/>
            </a:xfrm>
            <a:prstGeom prst="rect">
              <a:avLst/>
            </a:prstGeom>
            <a:solidFill>
              <a:srgbClr val="D63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userDrawn="1"/>
          </p:nvSpPr>
          <p:spPr>
            <a:xfrm>
              <a:off x="0" y="4841311"/>
              <a:ext cx="369518" cy="369518"/>
            </a:xfrm>
            <a:prstGeom prst="rect">
              <a:avLst/>
            </a:prstGeom>
            <a:solidFill>
              <a:srgbClr val="AE2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22" name="Imag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66791" y="6136395"/>
            <a:ext cx="1258418" cy="559560"/>
          </a:xfrm>
          <a:prstGeom prst="rect">
            <a:avLst/>
          </a:prstGeom>
        </p:spPr>
      </p:pic>
      <p:sp>
        <p:nvSpPr>
          <p:cNvPr id="23" name="Espace réservé du contenu 2"/>
          <p:cNvSpPr>
            <a:spLocks noGrp="1"/>
          </p:cNvSpPr>
          <p:nvPr>
            <p:ph idx="1"/>
          </p:nvPr>
        </p:nvSpPr>
        <p:spPr>
          <a:xfrm>
            <a:off x="838200" y="3914383"/>
            <a:ext cx="10515600" cy="344465"/>
          </a:xfrm>
        </p:spPr>
        <p:txBody>
          <a:bodyPr>
            <a:normAutofit/>
          </a:bodyPr>
          <a:lstStyle>
            <a:lvl1pPr marL="0" indent="0" algn="ctr">
              <a:buFontTx/>
              <a:buNone/>
              <a:defRPr sz="1800">
                <a:solidFill>
                  <a:schemeClr val="bg1"/>
                </a:solidFill>
              </a:defRPr>
            </a:lvl1pPr>
            <a:lvl2pPr marL="685800" indent="-228600">
              <a:buClr>
                <a:schemeClr val="accent6"/>
              </a:buClr>
              <a:buSzPct val="90000"/>
              <a:buFont typeface="Wingdings" charset="2"/>
              <a:buChar cha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17804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Vide">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ce réservé de la date 1"/>
          <p:cNvSpPr>
            <a:spLocks noGrp="1"/>
          </p:cNvSpPr>
          <p:nvPr>
            <p:ph type="dt" sz="half" idx="10"/>
          </p:nvPr>
        </p:nvSpPr>
        <p:spPr>
          <a:xfrm>
            <a:off x="4150290" y="4286096"/>
            <a:ext cx="3893507" cy="365125"/>
          </a:xfrm>
        </p:spPr>
        <p:txBody>
          <a:bodyPr/>
          <a:lstStyle>
            <a:lvl1pPr algn="ctr">
              <a:defRPr/>
            </a:lvl1pPr>
          </a:lstStyle>
          <a:p>
            <a:fld id="{15780F20-304A-5B43-9922-B2D3D7566D7C}" type="datetime1">
              <a:rPr lang="fr-BE" smtClean="0"/>
              <a:pPr/>
              <a:t>21/06/2017</a:t>
            </a:fld>
            <a:endParaRPr lang="fr-FR" dirty="0"/>
          </a:p>
        </p:txBody>
      </p:sp>
      <p:pic>
        <p:nvPicPr>
          <p:cNvPr id="6" name="Image 5"/>
          <p:cNvPicPr>
            <a:picLocks noChangeAspect="1"/>
          </p:cNvPicPr>
          <p:nvPr userDrawn="1"/>
        </p:nvPicPr>
        <p:blipFill rotWithShape="1">
          <a:blip r:embed="rId3">
            <a:extLst>
              <a:ext uri="{28A0092B-C50C-407E-A947-70E740481C1C}">
                <a14:useLocalDpi xmlns:a14="http://schemas.microsoft.com/office/drawing/2010/main" val="0"/>
              </a:ext>
            </a:extLst>
          </a:blip>
          <a:srcRect l="41478" t="41553" r="41536" b="41461"/>
          <a:stretch/>
        </p:blipFill>
        <p:spPr>
          <a:xfrm>
            <a:off x="5511452" y="2104372"/>
            <a:ext cx="1164921" cy="1164922"/>
          </a:xfrm>
          <a:prstGeom prst="rect">
            <a:avLst/>
          </a:prstGeom>
        </p:spPr>
      </p:pic>
      <p:sp>
        <p:nvSpPr>
          <p:cNvPr id="7" name="Rectangle 6"/>
          <p:cNvSpPr/>
          <p:nvPr userDrawn="1"/>
        </p:nvSpPr>
        <p:spPr>
          <a:xfrm>
            <a:off x="4148203" y="3356975"/>
            <a:ext cx="3895595" cy="5574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1"/>
          <p:cNvSpPr>
            <a:spLocks noGrp="1"/>
          </p:cNvSpPr>
          <p:nvPr>
            <p:ph type="title"/>
          </p:nvPr>
        </p:nvSpPr>
        <p:spPr>
          <a:xfrm>
            <a:off x="3947787" y="3356975"/>
            <a:ext cx="4296427" cy="557410"/>
          </a:xfrm>
        </p:spPr>
        <p:txBody>
          <a:bodyPr>
            <a:normAutofit/>
          </a:bodyPr>
          <a:lstStyle>
            <a:lvl1pPr algn="ctr">
              <a:defRPr sz="2800">
                <a:solidFill>
                  <a:schemeClr val="bg1"/>
                </a:solidFill>
              </a:defRPr>
            </a:lvl1pPr>
          </a:lstStyle>
          <a:p>
            <a:r>
              <a:rPr lang="fr-FR" dirty="0"/>
              <a:t>Cliquez et modifiez le titre</a:t>
            </a:r>
          </a:p>
        </p:txBody>
      </p:sp>
      <p:sp>
        <p:nvSpPr>
          <p:cNvPr id="9" name="Rectangle 8"/>
          <p:cNvSpPr/>
          <p:nvPr userDrawn="1"/>
        </p:nvSpPr>
        <p:spPr>
          <a:xfrm>
            <a:off x="4148203" y="3920788"/>
            <a:ext cx="3895595" cy="3380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er 10"/>
          <p:cNvGrpSpPr/>
          <p:nvPr userDrawn="1"/>
        </p:nvGrpSpPr>
        <p:grpSpPr>
          <a:xfrm rot="16200000">
            <a:off x="6063743" y="2762931"/>
            <a:ext cx="64518" cy="3895595"/>
            <a:chOff x="0" y="1515649"/>
            <a:chExt cx="369518" cy="3695180"/>
          </a:xfrm>
        </p:grpSpPr>
        <p:sp>
          <p:nvSpPr>
            <p:cNvPr id="12" name="Rectangle 11"/>
            <p:cNvSpPr/>
            <p:nvPr userDrawn="1"/>
          </p:nvSpPr>
          <p:spPr>
            <a:xfrm>
              <a:off x="0" y="1515649"/>
              <a:ext cx="369518" cy="369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userDrawn="1"/>
          </p:nvSpPr>
          <p:spPr>
            <a:xfrm>
              <a:off x="0" y="1885167"/>
              <a:ext cx="369518" cy="369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userDrawn="1"/>
          </p:nvSpPr>
          <p:spPr>
            <a:xfrm>
              <a:off x="0" y="2254685"/>
              <a:ext cx="369518" cy="3695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userDrawn="1"/>
          </p:nvSpPr>
          <p:spPr>
            <a:xfrm>
              <a:off x="0" y="2624203"/>
              <a:ext cx="369518" cy="3695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a:xfrm>
              <a:off x="0" y="2993721"/>
              <a:ext cx="369518" cy="3695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userDrawn="1"/>
          </p:nvSpPr>
          <p:spPr>
            <a:xfrm>
              <a:off x="0" y="3363239"/>
              <a:ext cx="369518" cy="3695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a:xfrm>
              <a:off x="0" y="3732757"/>
              <a:ext cx="369518" cy="369518"/>
            </a:xfrm>
            <a:prstGeom prst="rect">
              <a:avLst/>
            </a:prstGeom>
            <a:solidFill>
              <a:srgbClr val="F4C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userDrawn="1"/>
          </p:nvSpPr>
          <p:spPr>
            <a:xfrm>
              <a:off x="0" y="4102275"/>
              <a:ext cx="369518" cy="369518"/>
            </a:xfrm>
            <a:prstGeom prst="rect">
              <a:avLst/>
            </a:prstGeom>
            <a:solidFill>
              <a:srgbClr val="DC5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userDrawn="1"/>
          </p:nvSpPr>
          <p:spPr>
            <a:xfrm>
              <a:off x="0" y="4471793"/>
              <a:ext cx="369518" cy="369518"/>
            </a:xfrm>
            <a:prstGeom prst="rect">
              <a:avLst/>
            </a:prstGeom>
            <a:solidFill>
              <a:srgbClr val="D63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userDrawn="1"/>
          </p:nvSpPr>
          <p:spPr>
            <a:xfrm>
              <a:off x="0" y="4841311"/>
              <a:ext cx="369518" cy="369518"/>
            </a:xfrm>
            <a:prstGeom prst="rect">
              <a:avLst/>
            </a:prstGeom>
            <a:solidFill>
              <a:srgbClr val="AE2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22" name="Imag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66791" y="6136395"/>
            <a:ext cx="1258418" cy="559560"/>
          </a:xfrm>
          <a:prstGeom prst="rect">
            <a:avLst/>
          </a:prstGeom>
        </p:spPr>
      </p:pic>
      <p:sp>
        <p:nvSpPr>
          <p:cNvPr id="23" name="Espace réservé du contenu 2"/>
          <p:cNvSpPr>
            <a:spLocks noGrp="1"/>
          </p:cNvSpPr>
          <p:nvPr>
            <p:ph idx="1"/>
          </p:nvPr>
        </p:nvSpPr>
        <p:spPr>
          <a:xfrm>
            <a:off x="4283725" y="3914383"/>
            <a:ext cx="3624551" cy="344465"/>
          </a:xfrm>
        </p:spPr>
        <p:txBody>
          <a:bodyPr>
            <a:normAutofit/>
          </a:bodyPr>
          <a:lstStyle>
            <a:lvl1pPr marL="0" indent="0" algn="ctr">
              <a:buFontTx/>
              <a:buNone/>
              <a:defRPr sz="1800">
                <a:solidFill>
                  <a:schemeClr val="bg1"/>
                </a:solidFill>
              </a:defRPr>
            </a:lvl1pPr>
            <a:lvl2pPr marL="685800" indent="-228600">
              <a:buClr>
                <a:schemeClr val="accent6"/>
              </a:buClr>
              <a:buSzPct val="90000"/>
              <a:buFont typeface="Wingdings" charset="2"/>
              <a:buChar cha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Vide">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Espace réservé de la date 1"/>
          <p:cNvSpPr>
            <a:spLocks noGrp="1"/>
          </p:cNvSpPr>
          <p:nvPr>
            <p:ph type="dt" sz="half" idx="10"/>
          </p:nvPr>
        </p:nvSpPr>
        <p:spPr>
          <a:xfrm>
            <a:off x="4150290" y="4286096"/>
            <a:ext cx="3893507" cy="365125"/>
          </a:xfrm>
        </p:spPr>
        <p:txBody>
          <a:bodyPr/>
          <a:lstStyle>
            <a:lvl1pPr algn="ctr">
              <a:defRPr/>
            </a:lvl1pPr>
          </a:lstStyle>
          <a:p>
            <a:fld id="{15780F20-304A-5B43-9922-B2D3D7566D7C}" type="datetime1">
              <a:rPr lang="fr-BE" smtClean="0"/>
              <a:pPr/>
              <a:t>21/06/2017</a:t>
            </a:fld>
            <a:endParaRPr lang="fr-FR" dirty="0"/>
          </a:p>
        </p:txBody>
      </p:sp>
      <p:pic>
        <p:nvPicPr>
          <p:cNvPr id="6" name="Image 5"/>
          <p:cNvPicPr>
            <a:picLocks noChangeAspect="1"/>
          </p:cNvPicPr>
          <p:nvPr userDrawn="1"/>
        </p:nvPicPr>
        <p:blipFill rotWithShape="1">
          <a:blip r:embed="rId3">
            <a:extLst>
              <a:ext uri="{28A0092B-C50C-407E-A947-70E740481C1C}">
                <a14:useLocalDpi xmlns:a14="http://schemas.microsoft.com/office/drawing/2010/main" val="0"/>
              </a:ext>
            </a:extLst>
          </a:blip>
          <a:srcRect l="41478" t="41553" r="41536" b="41461"/>
          <a:stretch/>
        </p:blipFill>
        <p:spPr>
          <a:xfrm>
            <a:off x="5511452" y="2104372"/>
            <a:ext cx="1164921" cy="1164922"/>
          </a:xfrm>
          <a:prstGeom prst="rect">
            <a:avLst/>
          </a:prstGeom>
        </p:spPr>
      </p:pic>
      <p:sp>
        <p:nvSpPr>
          <p:cNvPr id="7" name="Rectangle 6"/>
          <p:cNvSpPr/>
          <p:nvPr userDrawn="1"/>
        </p:nvSpPr>
        <p:spPr>
          <a:xfrm>
            <a:off x="4148203" y="3356975"/>
            <a:ext cx="3895595" cy="5574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1"/>
          <p:cNvSpPr>
            <a:spLocks noGrp="1"/>
          </p:cNvSpPr>
          <p:nvPr>
            <p:ph type="title"/>
          </p:nvPr>
        </p:nvSpPr>
        <p:spPr>
          <a:xfrm>
            <a:off x="3947787" y="3356975"/>
            <a:ext cx="4296427" cy="557410"/>
          </a:xfrm>
        </p:spPr>
        <p:txBody>
          <a:bodyPr>
            <a:normAutofit/>
          </a:bodyPr>
          <a:lstStyle>
            <a:lvl1pPr algn="ctr">
              <a:defRPr sz="2800">
                <a:solidFill>
                  <a:schemeClr val="bg1"/>
                </a:solidFill>
              </a:defRPr>
            </a:lvl1pPr>
          </a:lstStyle>
          <a:p>
            <a:r>
              <a:rPr lang="fr-FR" dirty="0"/>
              <a:t>Cliquez et modifiez le titre</a:t>
            </a:r>
          </a:p>
        </p:txBody>
      </p:sp>
      <p:sp>
        <p:nvSpPr>
          <p:cNvPr id="9" name="Rectangle 8"/>
          <p:cNvSpPr/>
          <p:nvPr userDrawn="1"/>
        </p:nvSpPr>
        <p:spPr>
          <a:xfrm>
            <a:off x="3161031" y="3920788"/>
            <a:ext cx="5869941" cy="36530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er 10"/>
          <p:cNvGrpSpPr/>
          <p:nvPr userDrawn="1"/>
        </p:nvGrpSpPr>
        <p:grpSpPr>
          <a:xfrm rot="16200000">
            <a:off x="6063743" y="2762931"/>
            <a:ext cx="64518" cy="3895595"/>
            <a:chOff x="0" y="1515649"/>
            <a:chExt cx="369518" cy="3695180"/>
          </a:xfrm>
        </p:grpSpPr>
        <p:sp>
          <p:nvSpPr>
            <p:cNvPr id="12" name="Rectangle 11"/>
            <p:cNvSpPr/>
            <p:nvPr userDrawn="1"/>
          </p:nvSpPr>
          <p:spPr>
            <a:xfrm>
              <a:off x="0" y="1515649"/>
              <a:ext cx="369518" cy="369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userDrawn="1"/>
          </p:nvSpPr>
          <p:spPr>
            <a:xfrm>
              <a:off x="0" y="1885167"/>
              <a:ext cx="369518" cy="369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userDrawn="1"/>
          </p:nvSpPr>
          <p:spPr>
            <a:xfrm>
              <a:off x="0" y="2254685"/>
              <a:ext cx="369518" cy="3695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userDrawn="1"/>
          </p:nvSpPr>
          <p:spPr>
            <a:xfrm>
              <a:off x="0" y="2624203"/>
              <a:ext cx="369518" cy="3695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userDrawn="1"/>
          </p:nvSpPr>
          <p:spPr>
            <a:xfrm>
              <a:off x="0" y="2993721"/>
              <a:ext cx="369518" cy="3695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userDrawn="1"/>
          </p:nvSpPr>
          <p:spPr>
            <a:xfrm>
              <a:off x="0" y="3363239"/>
              <a:ext cx="369518" cy="36951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userDrawn="1"/>
          </p:nvSpPr>
          <p:spPr>
            <a:xfrm>
              <a:off x="0" y="3732757"/>
              <a:ext cx="369518" cy="369518"/>
            </a:xfrm>
            <a:prstGeom prst="rect">
              <a:avLst/>
            </a:prstGeom>
            <a:solidFill>
              <a:srgbClr val="F4C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userDrawn="1"/>
          </p:nvSpPr>
          <p:spPr>
            <a:xfrm>
              <a:off x="0" y="4102275"/>
              <a:ext cx="369518" cy="369518"/>
            </a:xfrm>
            <a:prstGeom prst="rect">
              <a:avLst/>
            </a:prstGeom>
            <a:solidFill>
              <a:srgbClr val="DC54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userDrawn="1"/>
          </p:nvSpPr>
          <p:spPr>
            <a:xfrm>
              <a:off x="0" y="4471793"/>
              <a:ext cx="369518" cy="369518"/>
            </a:xfrm>
            <a:prstGeom prst="rect">
              <a:avLst/>
            </a:prstGeom>
            <a:solidFill>
              <a:srgbClr val="D63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userDrawn="1"/>
          </p:nvSpPr>
          <p:spPr>
            <a:xfrm>
              <a:off x="0" y="4841311"/>
              <a:ext cx="369518" cy="369518"/>
            </a:xfrm>
            <a:prstGeom prst="rect">
              <a:avLst/>
            </a:prstGeom>
            <a:solidFill>
              <a:srgbClr val="AE2B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22" name="Imag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66791" y="6136395"/>
            <a:ext cx="1258418" cy="559560"/>
          </a:xfrm>
          <a:prstGeom prst="rect">
            <a:avLst/>
          </a:prstGeom>
        </p:spPr>
      </p:pic>
      <p:sp>
        <p:nvSpPr>
          <p:cNvPr id="23" name="Espace réservé du contenu 2"/>
          <p:cNvSpPr>
            <a:spLocks noGrp="1"/>
          </p:cNvSpPr>
          <p:nvPr>
            <p:ph idx="1"/>
          </p:nvPr>
        </p:nvSpPr>
        <p:spPr>
          <a:xfrm>
            <a:off x="4283725" y="3914383"/>
            <a:ext cx="3624551" cy="344465"/>
          </a:xfrm>
        </p:spPr>
        <p:txBody>
          <a:bodyPr>
            <a:normAutofit/>
          </a:bodyPr>
          <a:lstStyle>
            <a:lvl1pPr marL="0" indent="0" algn="ctr">
              <a:buFontTx/>
              <a:buNone/>
              <a:defRPr sz="1800">
                <a:solidFill>
                  <a:schemeClr val="bg1"/>
                </a:solidFill>
              </a:defRPr>
            </a:lvl1pPr>
            <a:lvl2pPr marL="685800" indent="-228600">
              <a:buClr>
                <a:schemeClr val="accent6"/>
              </a:buClr>
              <a:buSzPct val="90000"/>
              <a:buFont typeface="Wingdings" charset="2"/>
              <a:buChar cha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dirty="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B7DC6-6361-3B45-B55B-F3448F4FA197}" type="datetime1">
              <a:rPr lang="fr-BE" smtClean="0"/>
              <a:pPr/>
              <a:t>21/06/2017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55DE8-3208-CF40-A159-DEE1B5418F10}" type="slidenum">
              <a:rPr lang="fr-FR" smtClean="0"/>
              <a:pPr/>
              <a:t>‹#›</a:t>
            </a:fld>
            <a:endParaRPr lang="fr-FR"/>
          </a:p>
        </p:txBody>
      </p:sp>
    </p:spTree>
    <p:extLst>
      <p:ext uri="{BB962C8B-B14F-4D97-AF65-F5344CB8AC3E}">
        <p14:creationId xmlns:p14="http://schemas.microsoft.com/office/powerpoint/2010/main" val="1576222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1" r:id="rId8"/>
    <p:sldLayoutId id="2147483662" r:id="rId9"/>
    <p:sldLayoutId id="2147483660" r:id="rId10"/>
    <p:sldLayoutId id="2147483663" r:id="rId11"/>
    <p:sldLayoutId id="2147483664" r:id="rId12"/>
    <p:sldLayoutId id="2147483665" r:id="rId13"/>
    <p:sldLayoutId id="2147483666" r:id="rId14"/>
    <p:sldLayoutId id="2147483667" r:id="rId15"/>
    <p:sldLayoutId id="2147483668" r:id="rId16"/>
    <p:sldLayoutId id="2147483669" r:id="rId17"/>
    <p:sldLayoutId id="2147483670" r:id="rId18"/>
    <p:sldLayoutId id="2147483656" r:id="rId19"/>
    <p:sldLayoutId id="2147483657" r:id="rId20"/>
    <p:sldLayoutId id="2147483658" r:id="rId21"/>
    <p:sldLayoutId id="2147483659" r:id="rId22"/>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allonie.be/fr/formulaire/formalite-lis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jpeg"/><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hyperlink" Target="mailto:economie.sociale@spw.wallonie.b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5780F20-304A-5B43-9922-B2D3D7566D7C}" type="datetime1">
              <a:rPr lang="fr-BE" smtClean="0"/>
              <a:pPr/>
              <a:t>21/06/2017</a:t>
            </a:fld>
            <a:endParaRPr lang="fr-FR" dirty="0"/>
          </a:p>
        </p:txBody>
      </p:sp>
      <p:sp>
        <p:nvSpPr>
          <p:cNvPr id="3" name="Titre 2"/>
          <p:cNvSpPr>
            <a:spLocks noGrp="1"/>
          </p:cNvSpPr>
          <p:nvPr>
            <p:ph type="title"/>
          </p:nvPr>
        </p:nvSpPr>
        <p:spPr/>
        <p:txBody>
          <a:bodyPr/>
          <a:lstStyle/>
          <a:p>
            <a:r>
              <a:rPr lang="fr-FR" dirty="0"/>
              <a:t>Réforme DGO6</a:t>
            </a:r>
          </a:p>
        </p:txBody>
      </p:sp>
      <p:sp>
        <p:nvSpPr>
          <p:cNvPr id="4" name="Espace réservé du contenu 3"/>
          <p:cNvSpPr>
            <a:spLocks noGrp="1"/>
          </p:cNvSpPr>
          <p:nvPr>
            <p:ph idx="1"/>
          </p:nvPr>
        </p:nvSpPr>
        <p:spPr>
          <a:xfrm>
            <a:off x="3157269" y="3914383"/>
            <a:ext cx="5900468" cy="371713"/>
          </a:xfrm>
        </p:spPr>
        <p:txBody>
          <a:bodyPr>
            <a:normAutofit/>
          </a:bodyPr>
          <a:lstStyle/>
          <a:p>
            <a:r>
              <a:rPr lang="fr-FR" b="1" dirty="0" smtClean="0"/>
              <a:t>Les Initiatives d’</a:t>
            </a:r>
            <a:r>
              <a:rPr lang="fr-FR" b="1" dirty="0" err="1" smtClean="0"/>
              <a:t>Economie</a:t>
            </a:r>
            <a:r>
              <a:rPr lang="fr-FR" b="1" dirty="0" smtClean="0"/>
              <a:t> sociale (anciennement PPEI</a:t>
            </a:r>
            <a:r>
              <a:rPr lang="fr-FR" b="1" dirty="0"/>
              <a:t>)</a:t>
            </a:r>
            <a:endParaRPr lang="fr-FR" dirty="0"/>
          </a:p>
        </p:txBody>
      </p:sp>
    </p:spTree>
    <p:extLst>
      <p:ext uri="{BB962C8B-B14F-4D97-AF65-F5344CB8AC3E}">
        <p14:creationId xmlns:p14="http://schemas.microsoft.com/office/powerpoint/2010/main" val="2053550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10</a:t>
            </a:fld>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Pour vous aider</a:t>
            </a:r>
            <a:endParaRPr lang="fr-FR" sz="2400" i="1" dirty="0"/>
          </a:p>
        </p:txBody>
      </p:sp>
      <p:sp>
        <p:nvSpPr>
          <p:cNvPr id="47" name="Espace réservé du texte 6"/>
          <p:cNvSpPr>
            <a:spLocks noGrp="1"/>
          </p:cNvSpPr>
          <p:nvPr>
            <p:ph type="body" sz="half" idx="2"/>
          </p:nvPr>
        </p:nvSpPr>
        <p:spPr>
          <a:xfrm>
            <a:off x="839788" y="1498596"/>
            <a:ext cx="9602721" cy="282960"/>
          </a:xfrm>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16" name="Titre 15"/>
          <p:cNvSpPr>
            <a:spLocks noGrp="1"/>
          </p:cNvSpPr>
          <p:nvPr>
            <p:ph type="title"/>
          </p:nvPr>
        </p:nvSpPr>
        <p:spPr>
          <a:xfrm>
            <a:off x="838200" y="958468"/>
            <a:ext cx="5890404" cy="507078"/>
          </a:xfrm>
        </p:spPr>
        <p:txBody>
          <a:bodyPr/>
          <a:lstStyle/>
          <a:p>
            <a:r>
              <a:rPr lang="fr-FR"/>
              <a:t>Le renouvellement de l’agrément</a:t>
            </a:r>
            <a:endParaRPr lang="fr-FR" dirty="0"/>
          </a:p>
        </p:txBody>
      </p:sp>
      <p:grpSp>
        <p:nvGrpSpPr>
          <p:cNvPr id="17" name="Grouper 16"/>
          <p:cNvGrpSpPr/>
          <p:nvPr/>
        </p:nvGrpSpPr>
        <p:grpSpPr>
          <a:xfrm>
            <a:off x="1155941" y="2859328"/>
            <a:ext cx="10191596" cy="2588116"/>
            <a:chOff x="2842260" y="2426887"/>
            <a:chExt cx="6591300" cy="1445781"/>
          </a:xfrm>
        </p:grpSpPr>
        <p:sp>
          <p:nvSpPr>
            <p:cNvPr id="20" name="Rectangle 19"/>
            <p:cNvSpPr/>
            <p:nvPr/>
          </p:nvSpPr>
          <p:spPr>
            <a:xfrm>
              <a:off x="2842260" y="2426887"/>
              <a:ext cx="6591300" cy="9549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3093720" y="2549229"/>
              <a:ext cx="6141720" cy="1323439"/>
            </a:xfrm>
            <a:prstGeom prst="rect">
              <a:avLst/>
            </a:prstGeom>
            <a:noFill/>
          </p:spPr>
          <p:txBody>
            <a:bodyPr wrap="square" rtlCol="0">
              <a:spAutoFit/>
            </a:bodyPr>
            <a:lstStyle/>
            <a:p>
              <a:pPr lvl="0" algn="ctr"/>
              <a:r>
                <a:rPr lang="fr-FR" sz="2000" b="1" dirty="0">
                  <a:solidFill>
                    <a:schemeClr val="bg1"/>
                  </a:solidFill>
                </a:rPr>
                <a:t>Dans le cadre de votre agrément actuel, nous n’avez rien à faire.  Concrètement, aucune action ne sera requise avant de recevoir votre premier avis de renouvellement, 8 mois avant la date de fin de la validité de votre agrément actuel. C’est l’administration qui reviendra vers vous en temps utile.</a:t>
              </a:r>
            </a:p>
          </p:txBody>
        </p:sp>
      </p:grpSp>
    </p:spTree>
    <p:extLst>
      <p:ext uri="{BB962C8B-B14F-4D97-AF65-F5344CB8AC3E}">
        <p14:creationId xmlns:p14="http://schemas.microsoft.com/office/powerpoint/2010/main" val="11100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11</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 name="Grouper 1"/>
          <p:cNvGrpSpPr/>
          <p:nvPr/>
        </p:nvGrpSpPr>
        <p:grpSpPr>
          <a:xfrm>
            <a:off x="1155941" y="2426887"/>
            <a:ext cx="10191596" cy="1414441"/>
            <a:chOff x="2842260" y="2426887"/>
            <a:chExt cx="6591300" cy="1138005"/>
          </a:xfrm>
        </p:grpSpPr>
        <p:sp>
          <p:nvSpPr>
            <p:cNvPr id="15" name="Rectangle 14"/>
            <p:cNvSpPr/>
            <p:nvPr/>
          </p:nvSpPr>
          <p:spPr>
            <a:xfrm>
              <a:off x="2842260" y="2426887"/>
              <a:ext cx="6591300" cy="9549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842260" y="2549229"/>
              <a:ext cx="6591299" cy="1015663"/>
            </a:xfrm>
            <a:prstGeom prst="rect">
              <a:avLst/>
            </a:prstGeom>
            <a:noFill/>
          </p:spPr>
          <p:txBody>
            <a:bodyPr wrap="square" rtlCol="0">
              <a:spAutoFit/>
            </a:bodyPr>
            <a:lstStyle/>
            <a:p>
              <a:pPr lvl="0" algn="ctr"/>
              <a:r>
                <a:rPr lang="fr-FR" sz="2000" b="1" dirty="0">
                  <a:solidFill>
                    <a:schemeClr val="bg1"/>
                  </a:solidFill>
                </a:rPr>
                <a:t>Les reconnaissances obtenues ou renouvelées avant le 1</a:t>
              </a:r>
              <a:r>
                <a:rPr lang="fr-FR" sz="2000" b="1" baseline="30000" dirty="0">
                  <a:solidFill>
                    <a:schemeClr val="bg1"/>
                  </a:solidFill>
                </a:rPr>
                <a:t>er</a:t>
              </a:r>
              <a:r>
                <a:rPr lang="fr-FR" sz="2000" b="1" dirty="0">
                  <a:solidFill>
                    <a:schemeClr val="bg1"/>
                  </a:solidFill>
                </a:rPr>
                <a:t> juillet 2017 restent valables pour la période convenue dans l’arrêté (soit, jusqu’au 30 juin 2019 pour les renouvellements les plus récents).</a:t>
              </a:r>
            </a:p>
          </p:txBody>
        </p:sp>
      </p:grpSp>
      <p:grpSp>
        <p:nvGrpSpPr>
          <p:cNvPr id="9" name="Grouper 8"/>
          <p:cNvGrpSpPr/>
          <p:nvPr/>
        </p:nvGrpSpPr>
        <p:grpSpPr>
          <a:xfrm>
            <a:off x="2531203" y="4165098"/>
            <a:ext cx="7354163" cy="1240203"/>
            <a:chOff x="2842260" y="4165098"/>
            <a:chExt cx="6591300" cy="1542027"/>
          </a:xfrm>
        </p:grpSpPr>
        <p:sp>
          <p:nvSpPr>
            <p:cNvPr id="17" name="Rectangle 16"/>
            <p:cNvSpPr/>
            <p:nvPr/>
          </p:nvSpPr>
          <p:spPr>
            <a:xfrm>
              <a:off x="2842260" y="4165098"/>
              <a:ext cx="6591300" cy="1542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3093720" y="4287442"/>
              <a:ext cx="6141720" cy="1262841"/>
            </a:xfrm>
            <a:prstGeom prst="rect">
              <a:avLst/>
            </a:prstGeom>
            <a:noFill/>
          </p:spPr>
          <p:txBody>
            <a:bodyPr wrap="square" rtlCol="0">
              <a:spAutoFit/>
            </a:bodyPr>
            <a:lstStyle/>
            <a:p>
              <a:pPr lvl="0" algn="ctr"/>
              <a:r>
                <a:rPr lang="fr-FR" sz="2000" b="1" dirty="0">
                  <a:solidFill>
                    <a:schemeClr val="bg1"/>
                  </a:solidFill>
                </a:rPr>
                <a:t>Pour les CPAS, groupement de CPAS ou ASBL, vous conservez les attestations Employeur SINE et Employeur article 60 (attestation d’économie sociale) qui restent valables.</a:t>
              </a:r>
            </a:p>
          </p:txBody>
        </p:sp>
      </p:grpSp>
      <p:grpSp>
        <p:nvGrpSpPr>
          <p:cNvPr id="8" name="Grouper 7"/>
          <p:cNvGrpSpPr/>
          <p:nvPr/>
        </p:nvGrpSpPr>
        <p:grpSpPr>
          <a:xfrm>
            <a:off x="6106946" y="3299329"/>
            <a:ext cx="229573" cy="833659"/>
            <a:chOff x="6106946" y="3299329"/>
            <a:chExt cx="229573" cy="833659"/>
          </a:xfrm>
        </p:grpSpPr>
        <p:sp>
          <p:nvSpPr>
            <p:cNvPr id="26" name="Triangle 25"/>
            <p:cNvSpPr/>
            <p:nvPr/>
          </p:nvSpPr>
          <p:spPr>
            <a:xfrm rot="10800000">
              <a:off x="6106946" y="3935080"/>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p:cNvCxnSpPr/>
            <p:nvPr/>
          </p:nvCxnSpPr>
          <p:spPr>
            <a:xfrm flipH="1">
              <a:off x="6208285" y="3299329"/>
              <a:ext cx="1" cy="635751"/>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3" name="Titre 2"/>
          <p:cNvSpPr>
            <a:spLocks noGrp="1"/>
          </p:cNvSpPr>
          <p:nvPr>
            <p:ph type="title"/>
          </p:nvPr>
        </p:nvSpPr>
        <p:spPr/>
        <p:txBody>
          <a:bodyPr/>
          <a:lstStyle/>
          <a:p>
            <a:endParaRPr lang="fr-FR" dirty="0"/>
          </a:p>
        </p:txBody>
      </p:sp>
      <p:sp>
        <p:nvSpPr>
          <p:cNvPr id="29" name="Titre 1"/>
          <p:cNvSpPr txBox="1">
            <a:spLocks/>
          </p:cNvSpPr>
          <p:nvPr/>
        </p:nvSpPr>
        <p:spPr>
          <a:xfrm>
            <a:off x="838200" y="958468"/>
            <a:ext cx="6321725" cy="507078"/>
          </a:xfrm>
          <a:prstGeom prst="rect">
            <a:avLst/>
          </a:prstGeom>
          <a:solidFill>
            <a:schemeClr val="tx2"/>
          </a:solidFill>
        </p:spPr>
        <p:txBody>
          <a:bodyPr vert="horz" lIns="91440" tIns="45720" rIns="91440" bIns="45720" rtlCol="0" anchor="ctr">
            <a:noAutofit/>
          </a:bodyPr>
          <a:lstStyle>
            <a:lvl1pPr algn="l" defTabSz="914400" rtl="0" eaLnBrk="1" latinLnBrk="0" hangingPunct="1">
              <a:lnSpc>
                <a:spcPct val="90000"/>
              </a:lnSpc>
              <a:spcBef>
                <a:spcPct val="0"/>
              </a:spcBef>
              <a:buNone/>
              <a:defRPr sz="3000" b="1" i="0" kern="1200">
                <a:solidFill>
                  <a:schemeClr val="bg1"/>
                </a:solidFill>
                <a:latin typeface="Calibri" charset="0"/>
                <a:ea typeface="Calibri" charset="0"/>
                <a:cs typeface="Calibri" charset="0"/>
              </a:defRPr>
            </a:lvl1pPr>
          </a:lstStyle>
          <a:p>
            <a:r>
              <a:rPr lang="fr-FR" dirty="0"/>
              <a:t>Le renouvellement de l’agrément</a:t>
            </a:r>
          </a:p>
        </p:txBody>
      </p:sp>
      <p:pic>
        <p:nvPicPr>
          <p:cNvPr id="18" name="Imag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597" y="4100672"/>
            <a:ext cx="1429782" cy="1304629"/>
          </a:xfrm>
          <a:prstGeom prst="rect">
            <a:avLst/>
          </a:prstGeom>
        </p:spPr>
      </p:pic>
    </p:spTree>
    <p:extLst>
      <p:ext uri="{BB962C8B-B14F-4D97-AF65-F5344CB8AC3E}">
        <p14:creationId xmlns:p14="http://schemas.microsoft.com/office/powerpoint/2010/main" val="165584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1"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1000"/>
                                        <p:tgtEl>
                                          <p:spTgt spid="8"/>
                                        </p:tgtEl>
                                      </p:cBhvr>
                                    </p:animEffect>
                                  </p:childTnLst>
                                </p:cTn>
                              </p:par>
                            </p:childTnLst>
                          </p:cTn>
                        </p:par>
                        <p:par>
                          <p:cTn id="13" fill="hold">
                            <p:stCondLst>
                              <p:cond delay="2000"/>
                            </p:stCondLst>
                            <p:childTnLst>
                              <p:par>
                                <p:cTn id="14" presetID="2" presetClass="entr" presetSubtype="2"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000" fill="hold"/>
                                        <p:tgtEl>
                                          <p:spTgt spid="9"/>
                                        </p:tgtEl>
                                        <p:attrNameLst>
                                          <p:attrName>ppt_x</p:attrName>
                                        </p:attrNameLst>
                                      </p:cBhvr>
                                      <p:tavLst>
                                        <p:tav tm="0">
                                          <p:val>
                                            <p:strVal val="1+#ppt_w/2"/>
                                          </p:val>
                                        </p:tav>
                                        <p:tav tm="100000">
                                          <p:val>
                                            <p:strVal val="#ppt_x"/>
                                          </p:val>
                                        </p:tav>
                                      </p:tavLst>
                                    </p:anim>
                                    <p:anim calcmode="lin" valueType="num">
                                      <p:cBhvr additive="base">
                                        <p:cTn id="17"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12</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sp>
        <p:nvSpPr>
          <p:cNvPr id="3" name="Titre 2"/>
          <p:cNvSpPr>
            <a:spLocks noGrp="1"/>
          </p:cNvSpPr>
          <p:nvPr>
            <p:ph type="title"/>
          </p:nvPr>
        </p:nvSpPr>
        <p:spPr>
          <a:xfrm>
            <a:off x="838200" y="958468"/>
            <a:ext cx="5993921" cy="507078"/>
          </a:xfrm>
        </p:spPr>
        <p:txBody>
          <a:bodyPr/>
          <a:lstStyle/>
          <a:p>
            <a:r>
              <a:rPr lang="fr-FR" dirty="0"/>
              <a:t>Le renouvellement </a:t>
            </a:r>
            <a:r>
              <a:rPr lang="fr-FR"/>
              <a:t>de l’agrément</a:t>
            </a:r>
            <a:endParaRPr lang="fr-FR" dirty="0"/>
          </a:p>
        </p:txBody>
      </p:sp>
      <p:grpSp>
        <p:nvGrpSpPr>
          <p:cNvPr id="47" name="Grouper 46"/>
          <p:cNvGrpSpPr/>
          <p:nvPr/>
        </p:nvGrpSpPr>
        <p:grpSpPr>
          <a:xfrm>
            <a:off x="838200" y="2541896"/>
            <a:ext cx="10629900" cy="1162012"/>
            <a:chOff x="838200" y="2541899"/>
            <a:chExt cx="10629900" cy="794826"/>
          </a:xfrm>
        </p:grpSpPr>
        <p:sp>
          <p:nvSpPr>
            <p:cNvPr id="48" name="Rectangle 47"/>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937260" y="2628839"/>
              <a:ext cx="10530840" cy="707886"/>
            </a:xfrm>
            <a:prstGeom prst="rect">
              <a:avLst/>
            </a:prstGeom>
            <a:noFill/>
          </p:spPr>
          <p:txBody>
            <a:bodyPr wrap="square" rtlCol="0">
              <a:spAutoFit/>
            </a:bodyPr>
            <a:lstStyle/>
            <a:p>
              <a:pPr lvl="0" algn="ctr"/>
              <a:r>
                <a:rPr lang="fr-FR" sz="2000" b="1" dirty="0">
                  <a:solidFill>
                    <a:schemeClr val="bg1"/>
                  </a:solidFill>
                </a:rPr>
                <a:t>Que se passe-t-il si j’oublie de renouveler l’agrément ou que je le fais moins de 6 mois avant l’échéance de l’agrément en cours ? Ai-je droit à un délai supplémentaire ?</a:t>
              </a:r>
            </a:p>
          </p:txBody>
        </p:sp>
      </p:grpSp>
      <p:grpSp>
        <p:nvGrpSpPr>
          <p:cNvPr id="50" name="Grouper 49"/>
          <p:cNvGrpSpPr/>
          <p:nvPr/>
        </p:nvGrpSpPr>
        <p:grpSpPr>
          <a:xfrm>
            <a:off x="1916431" y="3492480"/>
            <a:ext cx="8610600" cy="1856376"/>
            <a:chOff x="1916431" y="3194849"/>
            <a:chExt cx="8610600" cy="1856376"/>
          </a:xfrm>
        </p:grpSpPr>
        <p:sp>
          <p:nvSpPr>
            <p:cNvPr id="51" name="ZoneTexte 50"/>
            <p:cNvSpPr txBox="1"/>
            <p:nvPr/>
          </p:nvSpPr>
          <p:spPr>
            <a:xfrm>
              <a:off x="1916431" y="4404894"/>
              <a:ext cx="8610600" cy="646331"/>
            </a:xfrm>
            <a:prstGeom prst="rect">
              <a:avLst/>
            </a:prstGeom>
            <a:noFill/>
          </p:spPr>
          <p:txBody>
            <a:bodyPr wrap="square" rtlCol="0">
              <a:spAutoFit/>
            </a:bodyPr>
            <a:lstStyle/>
            <a:p>
              <a:pPr algn="ctr"/>
              <a:r>
                <a:rPr lang="fr-FR" b="1" dirty="0">
                  <a:solidFill>
                    <a:schemeClr val="accent6"/>
                  </a:solidFill>
                </a:rPr>
                <a:t>Le rappel que nous vous envoyons est là pour limiter au maximum les oublis. Malheureusement, aucun délai supplémentaire ne pourra vous être accordé. </a:t>
              </a:r>
            </a:p>
          </p:txBody>
        </p:sp>
        <p:sp>
          <p:nvSpPr>
            <p:cNvPr id="52" name="Triangle 51"/>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3" name="Connecteur droit 52"/>
            <p:cNvCxnSpPr/>
            <p:nvPr/>
          </p:nvCxnSpPr>
          <p:spPr>
            <a:xfrm rot="10800000" flipH="1" flipV="1">
              <a:off x="6208285" y="3299329"/>
              <a:ext cx="1" cy="954488"/>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7675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wipe(up)">
                                      <p:cBhvr>
                                        <p:cTn id="12"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13</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sp>
        <p:nvSpPr>
          <p:cNvPr id="3" name="Titre 2"/>
          <p:cNvSpPr>
            <a:spLocks noGrp="1"/>
          </p:cNvSpPr>
          <p:nvPr>
            <p:ph type="title"/>
          </p:nvPr>
        </p:nvSpPr>
        <p:spPr>
          <a:xfrm>
            <a:off x="838200" y="958468"/>
            <a:ext cx="5993921" cy="507078"/>
          </a:xfrm>
        </p:spPr>
        <p:txBody>
          <a:bodyPr/>
          <a:lstStyle/>
          <a:p>
            <a:r>
              <a:rPr lang="fr-FR" dirty="0"/>
              <a:t>Le renouvellement </a:t>
            </a:r>
            <a:r>
              <a:rPr lang="fr-FR"/>
              <a:t>de l’agrément</a:t>
            </a:r>
            <a:endParaRPr lang="fr-FR" dirty="0"/>
          </a:p>
        </p:txBody>
      </p:sp>
      <p:grpSp>
        <p:nvGrpSpPr>
          <p:cNvPr id="47" name="Grouper 46"/>
          <p:cNvGrpSpPr/>
          <p:nvPr/>
        </p:nvGrpSpPr>
        <p:grpSpPr>
          <a:xfrm>
            <a:off x="838200" y="2541894"/>
            <a:ext cx="10629900" cy="650210"/>
            <a:chOff x="838200" y="2541899"/>
            <a:chExt cx="10629900" cy="650205"/>
          </a:xfrm>
        </p:grpSpPr>
        <p:sp>
          <p:nvSpPr>
            <p:cNvPr id="48" name="Rectangle 47"/>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937260" y="2628839"/>
              <a:ext cx="10530840" cy="273679"/>
            </a:xfrm>
            <a:prstGeom prst="rect">
              <a:avLst/>
            </a:prstGeom>
            <a:noFill/>
          </p:spPr>
          <p:txBody>
            <a:bodyPr wrap="square" rtlCol="0">
              <a:spAutoFit/>
            </a:bodyPr>
            <a:lstStyle/>
            <a:p>
              <a:pPr lvl="0" algn="ctr"/>
              <a:r>
                <a:rPr lang="fr-FR" sz="2000" b="1" dirty="0">
                  <a:solidFill>
                    <a:schemeClr val="bg1"/>
                  </a:solidFill>
                </a:rPr>
                <a:t>Quelles sont les conséquences si je n’ai pas respecté le délai ? Que dois-je faire alors ?</a:t>
              </a:r>
            </a:p>
          </p:txBody>
        </p:sp>
      </p:grpSp>
      <p:grpSp>
        <p:nvGrpSpPr>
          <p:cNvPr id="50" name="Grouper 49"/>
          <p:cNvGrpSpPr/>
          <p:nvPr/>
        </p:nvGrpSpPr>
        <p:grpSpPr>
          <a:xfrm>
            <a:off x="1916431" y="3175527"/>
            <a:ext cx="8610600" cy="2133375"/>
            <a:chOff x="1916431" y="3194849"/>
            <a:chExt cx="8610600" cy="2133375"/>
          </a:xfrm>
        </p:grpSpPr>
        <p:sp>
          <p:nvSpPr>
            <p:cNvPr id="51" name="ZoneTexte 50"/>
            <p:cNvSpPr txBox="1"/>
            <p:nvPr/>
          </p:nvSpPr>
          <p:spPr>
            <a:xfrm>
              <a:off x="1916431" y="4404894"/>
              <a:ext cx="8610600" cy="923330"/>
            </a:xfrm>
            <a:prstGeom prst="rect">
              <a:avLst/>
            </a:prstGeom>
            <a:noFill/>
          </p:spPr>
          <p:txBody>
            <a:bodyPr wrap="square" rtlCol="0">
              <a:spAutoFit/>
            </a:bodyPr>
            <a:lstStyle/>
            <a:p>
              <a:pPr algn="ctr"/>
              <a:r>
                <a:rPr lang="fr-FR" b="1" dirty="0">
                  <a:solidFill>
                    <a:schemeClr val="accent6"/>
                  </a:solidFill>
                </a:rPr>
                <a:t>Il faut faire une nouvelle demande. Conséquences potentielles : perte des avantages pendant la période sans reconnaissance / agrément, remise à zéro des compteurs pour la durée du renouvellement (retour à la 1</a:t>
              </a:r>
              <a:r>
                <a:rPr lang="fr-FR" b="1" baseline="30000" dirty="0">
                  <a:solidFill>
                    <a:schemeClr val="accent6"/>
                  </a:solidFill>
                </a:rPr>
                <a:t>ère</a:t>
              </a:r>
              <a:r>
                <a:rPr lang="fr-FR" b="1" dirty="0">
                  <a:solidFill>
                    <a:schemeClr val="accent6"/>
                  </a:solidFill>
                </a:rPr>
                <a:t> étape de 2 ans)</a:t>
              </a:r>
            </a:p>
          </p:txBody>
        </p:sp>
        <p:sp>
          <p:nvSpPr>
            <p:cNvPr id="52" name="Triangle 51"/>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3" name="Connecteur droit 52"/>
            <p:cNvCxnSpPr/>
            <p:nvPr/>
          </p:nvCxnSpPr>
          <p:spPr>
            <a:xfrm rot="10800000" flipH="1" flipV="1">
              <a:off x="6208285" y="3299329"/>
              <a:ext cx="1" cy="954488"/>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6148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wipe(up)">
                                      <p:cBhvr>
                                        <p:cTn id="12"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14</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a:t>Projet Pilote et Expérience Innovante (PPEI) </a:t>
            </a:r>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sp>
        <p:nvSpPr>
          <p:cNvPr id="3" name="Titre 2"/>
          <p:cNvSpPr>
            <a:spLocks noGrp="1"/>
          </p:cNvSpPr>
          <p:nvPr>
            <p:ph type="title"/>
          </p:nvPr>
        </p:nvSpPr>
        <p:spPr>
          <a:xfrm>
            <a:off x="838200" y="958468"/>
            <a:ext cx="5993921" cy="507078"/>
          </a:xfrm>
        </p:spPr>
        <p:txBody>
          <a:bodyPr/>
          <a:lstStyle/>
          <a:p>
            <a:r>
              <a:rPr lang="fr-FR" dirty="0"/>
              <a:t>Le renouvellement </a:t>
            </a:r>
            <a:r>
              <a:rPr lang="fr-FR"/>
              <a:t>de l’agrément</a:t>
            </a:r>
            <a:endParaRPr lang="fr-FR" dirty="0"/>
          </a:p>
        </p:txBody>
      </p:sp>
      <p:grpSp>
        <p:nvGrpSpPr>
          <p:cNvPr id="47" name="Grouper 46"/>
          <p:cNvGrpSpPr/>
          <p:nvPr/>
        </p:nvGrpSpPr>
        <p:grpSpPr>
          <a:xfrm>
            <a:off x="838200" y="2541897"/>
            <a:ext cx="10629900" cy="1063945"/>
            <a:chOff x="838200" y="2541899"/>
            <a:chExt cx="10629900" cy="794820"/>
          </a:xfrm>
        </p:grpSpPr>
        <p:sp>
          <p:nvSpPr>
            <p:cNvPr id="48" name="Rectangle 47"/>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937260" y="2628839"/>
              <a:ext cx="10530840" cy="707880"/>
            </a:xfrm>
            <a:prstGeom prst="rect">
              <a:avLst/>
            </a:prstGeom>
            <a:noFill/>
          </p:spPr>
          <p:txBody>
            <a:bodyPr wrap="square" rtlCol="0">
              <a:spAutoFit/>
            </a:bodyPr>
            <a:lstStyle/>
            <a:p>
              <a:pPr lvl="0" algn="ctr"/>
              <a:r>
                <a:rPr lang="fr-FR" sz="2000" b="1" dirty="0">
                  <a:solidFill>
                    <a:schemeClr val="bg1"/>
                  </a:solidFill>
                </a:rPr>
                <a:t>Si j’envoie bien ma demande de renouvellement plus de 6 mois avant l’échéance, suis-je sûr que mon renouvellement sera fait dans les temps ?</a:t>
              </a:r>
            </a:p>
          </p:txBody>
        </p:sp>
      </p:grpSp>
      <p:grpSp>
        <p:nvGrpSpPr>
          <p:cNvPr id="50" name="Grouper 49"/>
          <p:cNvGrpSpPr/>
          <p:nvPr/>
        </p:nvGrpSpPr>
        <p:grpSpPr>
          <a:xfrm>
            <a:off x="1916431" y="3412261"/>
            <a:ext cx="8610600" cy="1579377"/>
            <a:chOff x="1916431" y="3194849"/>
            <a:chExt cx="8610600" cy="1579377"/>
          </a:xfrm>
        </p:grpSpPr>
        <p:sp>
          <p:nvSpPr>
            <p:cNvPr id="51" name="ZoneTexte 50"/>
            <p:cNvSpPr txBox="1"/>
            <p:nvPr/>
          </p:nvSpPr>
          <p:spPr>
            <a:xfrm>
              <a:off x="1916431" y="4404894"/>
              <a:ext cx="8610600" cy="369332"/>
            </a:xfrm>
            <a:prstGeom prst="rect">
              <a:avLst/>
            </a:prstGeom>
            <a:noFill/>
          </p:spPr>
          <p:txBody>
            <a:bodyPr wrap="square" rtlCol="0">
              <a:spAutoFit/>
            </a:bodyPr>
            <a:lstStyle/>
            <a:p>
              <a:pPr algn="ctr"/>
              <a:r>
                <a:rPr lang="fr-FR" b="1" dirty="0">
                  <a:solidFill>
                    <a:schemeClr val="accent6"/>
                  </a:solidFill>
                </a:rPr>
                <a:t>Oui </a:t>
              </a:r>
            </a:p>
          </p:txBody>
        </p:sp>
        <p:sp>
          <p:nvSpPr>
            <p:cNvPr id="52" name="Triangle 51"/>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3" name="Connecteur droit 52"/>
            <p:cNvCxnSpPr/>
            <p:nvPr/>
          </p:nvCxnSpPr>
          <p:spPr>
            <a:xfrm rot="10800000" flipH="1" flipV="1">
              <a:off x="6208285" y="3299329"/>
              <a:ext cx="1" cy="954488"/>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865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wipe(up)">
                                      <p:cBhvr>
                                        <p:cTn id="12"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Espace réservé pour une image  10"/>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0" y="0"/>
            <a:ext cx="12191999" cy="6857999"/>
          </a:xfrm>
        </p:spPr>
      </p:pic>
      <p:sp>
        <p:nvSpPr>
          <p:cNvPr id="8" name="Titre 7"/>
          <p:cNvSpPr>
            <a:spLocks noGrp="1"/>
          </p:cNvSpPr>
          <p:nvPr>
            <p:ph type="title"/>
          </p:nvPr>
        </p:nvSpPr>
        <p:spPr>
          <a:xfrm>
            <a:off x="4340646" y="2846539"/>
            <a:ext cx="6114361" cy="557410"/>
          </a:xfrm>
        </p:spPr>
        <p:txBody>
          <a:bodyPr>
            <a:normAutofit/>
          </a:bodyPr>
          <a:lstStyle/>
          <a:p>
            <a:pPr lvl="0"/>
            <a:r>
              <a:rPr lang="fr-FR" dirty="0"/>
              <a:t>Le rapport d’activités annuel</a:t>
            </a:r>
          </a:p>
        </p:txBody>
      </p:sp>
      <p:sp>
        <p:nvSpPr>
          <p:cNvPr id="10" name="Espace réservé du texte 9"/>
          <p:cNvSpPr>
            <a:spLocks noGrp="1"/>
          </p:cNvSpPr>
          <p:nvPr>
            <p:ph type="body" idx="10"/>
          </p:nvPr>
        </p:nvSpPr>
        <p:spPr/>
        <p:txBody>
          <a:bodyPr/>
          <a:lstStyle/>
          <a:p>
            <a:r>
              <a:rPr lang="fr-FR" dirty="0"/>
              <a:t>Un rapport d’activités sur le projet économique à finalité sociale visé</a:t>
            </a:r>
            <a:br>
              <a:rPr lang="fr-FR" dirty="0"/>
            </a:br>
            <a:r>
              <a:rPr lang="fr-FR" dirty="0"/>
              <a:t>par l’agrément devra être remis à l’administration tous les ans</a:t>
            </a:r>
            <a:br>
              <a:rPr lang="fr-FR" dirty="0"/>
            </a:br>
            <a:r>
              <a:rPr lang="fr-FR" dirty="0"/>
              <a:t>à la date butoir du 15 juillet. </a:t>
            </a:r>
          </a:p>
        </p:txBody>
      </p:sp>
      <p:pic>
        <p:nvPicPr>
          <p:cNvPr id="12" name="Image 11"/>
          <p:cNvPicPr>
            <a:picLocks noChangeAspect="1"/>
          </p:cNvPicPr>
          <p:nvPr/>
        </p:nvPicPr>
        <p:blipFill rotWithShape="1">
          <a:blip r:embed="rId3">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extLst>
      <p:ext uri="{BB962C8B-B14F-4D97-AF65-F5344CB8AC3E}">
        <p14:creationId xmlns:p14="http://schemas.microsoft.com/office/powerpoint/2010/main" val="3861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wd">
                                    <p:tmPct val="10000"/>
                                  </p:iterate>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16</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12" name="Titre 1"/>
          <p:cNvSpPr>
            <a:spLocks noGrp="1"/>
          </p:cNvSpPr>
          <p:nvPr>
            <p:ph type="title"/>
          </p:nvPr>
        </p:nvSpPr>
        <p:spPr>
          <a:xfrm>
            <a:off x="838200" y="958468"/>
            <a:ext cx="5079521" cy="507078"/>
          </a:xfrm>
        </p:spPr>
        <p:txBody>
          <a:bodyPr/>
          <a:lstStyle/>
          <a:p>
            <a:pPr lvl="0"/>
            <a:r>
              <a:rPr lang="fr-FR" dirty="0"/>
              <a:t>Le rapport d’activités annuel</a:t>
            </a:r>
          </a:p>
        </p:txBody>
      </p:sp>
      <p:grpSp>
        <p:nvGrpSpPr>
          <p:cNvPr id="14" name="Grouper 13"/>
          <p:cNvGrpSpPr/>
          <p:nvPr/>
        </p:nvGrpSpPr>
        <p:grpSpPr>
          <a:xfrm>
            <a:off x="3145047" y="2413022"/>
            <a:ext cx="5895642" cy="640729"/>
            <a:chOff x="838199" y="3085881"/>
            <a:chExt cx="2258459" cy="1876083"/>
          </a:xfrm>
        </p:grpSpPr>
        <p:sp>
          <p:nvSpPr>
            <p:cNvPr id="17" name="Rectangle 16"/>
            <p:cNvSpPr/>
            <p:nvPr/>
          </p:nvSpPr>
          <p:spPr>
            <a:xfrm>
              <a:off x="838200" y="3085881"/>
              <a:ext cx="2258458" cy="18760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838199" y="3193200"/>
              <a:ext cx="2258457" cy="1532011"/>
            </a:xfrm>
            <a:prstGeom prst="rect">
              <a:avLst/>
            </a:prstGeom>
            <a:noFill/>
          </p:spPr>
          <p:txBody>
            <a:bodyPr wrap="square" rtlCol="0">
              <a:spAutoFit/>
            </a:bodyPr>
            <a:lstStyle/>
            <a:p>
              <a:pPr algn="ctr"/>
              <a:r>
                <a:rPr lang="fr-FR" sz="2800" b="1" dirty="0">
                  <a:solidFill>
                    <a:schemeClr val="bg1"/>
                  </a:solidFill>
                </a:rPr>
                <a:t>Objectif</a:t>
              </a:r>
            </a:p>
          </p:txBody>
        </p:sp>
      </p:grpSp>
      <p:grpSp>
        <p:nvGrpSpPr>
          <p:cNvPr id="19" name="Grouper 18"/>
          <p:cNvGrpSpPr/>
          <p:nvPr/>
        </p:nvGrpSpPr>
        <p:grpSpPr>
          <a:xfrm>
            <a:off x="839788" y="3330323"/>
            <a:ext cx="5223622" cy="922836"/>
            <a:chOff x="839788" y="3633744"/>
            <a:chExt cx="5223622" cy="922836"/>
          </a:xfrm>
        </p:grpSpPr>
        <p:sp>
          <p:nvSpPr>
            <p:cNvPr id="23" name="Arc 22"/>
            <p:cNvSpPr/>
            <p:nvPr/>
          </p:nvSpPr>
          <p:spPr>
            <a:xfrm>
              <a:off x="5049950" y="3832680"/>
              <a:ext cx="1013460" cy="723900"/>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4" name="ZoneTexte 23"/>
            <p:cNvSpPr txBox="1"/>
            <p:nvPr/>
          </p:nvSpPr>
          <p:spPr>
            <a:xfrm>
              <a:off x="839788" y="3633744"/>
              <a:ext cx="4705463" cy="646331"/>
            </a:xfrm>
            <a:prstGeom prst="rect">
              <a:avLst/>
            </a:prstGeom>
            <a:noFill/>
          </p:spPr>
          <p:txBody>
            <a:bodyPr wrap="square" rtlCol="0">
              <a:spAutoFit/>
            </a:bodyPr>
            <a:lstStyle/>
            <a:p>
              <a:pPr algn="r"/>
              <a:r>
                <a:rPr lang="fr-FR" b="1" dirty="0">
                  <a:solidFill>
                    <a:schemeClr val="bg1">
                      <a:lumMod val="50000"/>
                    </a:schemeClr>
                  </a:solidFill>
                </a:rPr>
                <a:t>S’assurer que l’encadrement est suffisamment approprié aux travailleurs peu qualifiés </a:t>
              </a:r>
            </a:p>
          </p:txBody>
        </p:sp>
      </p:grpSp>
      <p:grpSp>
        <p:nvGrpSpPr>
          <p:cNvPr id="25" name="Grouper 24"/>
          <p:cNvGrpSpPr/>
          <p:nvPr/>
        </p:nvGrpSpPr>
        <p:grpSpPr>
          <a:xfrm>
            <a:off x="6048171" y="4446449"/>
            <a:ext cx="4951095" cy="1197247"/>
            <a:chOff x="6050075" y="4304213"/>
            <a:chExt cx="4951095" cy="1197247"/>
          </a:xfrm>
        </p:grpSpPr>
        <p:sp>
          <p:nvSpPr>
            <p:cNvPr id="26" name="Arc 25"/>
            <p:cNvSpPr/>
            <p:nvPr/>
          </p:nvSpPr>
          <p:spPr>
            <a:xfrm rot="16200000">
              <a:off x="5941490" y="4596585"/>
              <a:ext cx="1013460" cy="796290"/>
            </a:xfrm>
            <a:prstGeom prst="arc">
              <a:avLst>
                <a:gd name="adj1" fmla="val 16200000"/>
                <a:gd name="adj2" fmla="val 613740"/>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7" name="ZoneTexte 26"/>
            <p:cNvSpPr txBox="1"/>
            <p:nvPr/>
          </p:nvSpPr>
          <p:spPr>
            <a:xfrm>
              <a:off x="6520610" y="4304213"/>
              <a:ext cx="4480560" cy="646331"/>
            </a:xfrm>
            <a:prstGeom prst="rect">
              <a:avLst/>
            </a:prstGeom>
            <a:noFill/>
          </p:spPr>
          <p:txBody>
            <a:bodyPr wrap="square" rtlCol="0">
              <a:spAutoFit/>
            </a:bodyPr>
            <a:lstStyle/>
            <a:p>
              <a:r>
                <a:rPr lang="fr-FR" b="1" dirty="0">
                  <a:solidFill>
                    <a:schemeClr val="bg1">
                      <a:lumMod val="50000"/>
                    </a:schemeClr>
                  </a:solidFill>
                </a:rPr>
                <a:t>Ressortir les bonnes pratiques et récolter des statistiques</a:t>
              </a:r>
            </a:p>
          </p:txBody>
        </p:sp>
      </p:grpSp>
      <p:cxnSp>
        <p:nvCxnSpPr>
          <p:cNvPr id="31" name="Connecteur droit 30"/>
          <p:cNvCxnSpPr/>
          <p:nvPr/>
        </p:nvCxnSpPr>
        <p:spPr>
          <a:xfrm>
            <a:off x="6055790" y="3023016"/>
            <a:ext cx="0" cy="2190263"/>
          </a:xfrm>
          <a:prstGeom prst="line">
            <a:avLst/>
          </a:prstGeom>
          <a:ln w="1270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80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1"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up)">
                                      <p:cBhvr>
                                        <p:cTn id="12" dur="1000"/>
                                        <p:tgtEl>
                                          <p:spTgt spid="31"/>
                                        </p:tgtEl>
                                      </p:cBhvr>
                                    </p:animEffect>
                                  </p:childTnLst>
                                </p:cTn>
                              </p:par>
                            </p:childTnLst>
                          </p:cTn>
                        </p:par>
                        <p:par>
                          <p:cTn id="13" fill="hold">
                            <p:stCondLst>
                              <p:cond delay="2000"/>
                            </p:stCondLst>
                            <p:childTnLst>
                              <p:par>
                                <p:cTn id="14" presetID="22" presetClass="entr" presetSubtype="2"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right)">
                                      <p:cBhvr>
                                        <p:cTn id="16" dur="1000"/>
                                        <p:tgtEl>
                                          <p:spTgt spid="19"/>
                                        </p:tgtEl>
                                      </p:cBhvr>
                                    </p:animEffect>
                                  </p:childTnLst>
                                </p:cTn>
                              </p:par>
                            </p:childTnLst>
                          </p:cTn>
                        </p:par>
                        <p:par>
                          <p:cTn id="17" fill="hold">
                            <p:stCondLst>
                              <p:cond delay="3000"/>
                            </p:stCondLst>
                            <p:childTnLst>
                              <p:par>
                                <p:cTn id="18" presetID="22" presetClass="entr" presetSubtype="8"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left)">
                                      <p:cBhvr>
                                        <p:cTn id="20"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17</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Vos avantages</a:t>
            </a:r>
            <a:endParaRPr lang="fr-FR" sz="2400" i="1" dirty="0"/>
          </a:p>
        </p:txBody>
      </p:sp>
      <p:sp>
        <p:nvSpPr>
          <p:cNvPr id="21" name="Titre 1"/>
          <p:cNvSpPr>
            <a:spLocks noGrp="1"/>
          </p:cNvSpPr>
          <p:nvPr>
            <p:ph type="title"/>
          </p:nvPr>
        </p:nvSpPr>
        <p:spPr/>
        <p:txBody>
          <a:bodyPr/>
          <a:lstStyle/>
          <a:p>
            <a:r>
              <a:rPr lang="fr-FR" dirty="0"/>
              <a:t>Le rapport d’activités annuel</a:t>
            </a:r>
          </a:p>
        </p:txBody>
      </p:sp>
      <p:grpSp>
        <p:nvGrpSpPr>
          <p:cNvPr id="23" name="Grouper 22"/>
          <p:cNvGrpSpPr/>
          <p:nvPr/>
        </p:nvGrpSpPr>
        <p:grpSpPr>
          <a:xfrm>
            <a:off x="838200" y="2606374"/>
            <a:ext cx="3314700" cy="3314700"/>
            <a:chOff x="2110740" y="2606374"/>
            <a:chExt cx="3314700" cy="3314700"/>
          </a:xfrm>
        </p:grpSpPr>
        <p:sp>
          <p:nvSpPr>
            <p:cNvPr id="24" name="Ellipse 23"/>
            <p:cNvSpPr/>
            <p:nvPr/>
          </p:nvSpPr>
          <p:spPr>
            <a:xfrm>
              <a:off x="2110740" y="2606374"/>
              <a:ext cx="3314700" cy="3314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2171700" y="2821011"/>
              <a:ext cx="3250752" cy="954107"/>
            </a:xfrm>
            <a:prstGeom prst="rect">
              <a:avLst/>
            </a:prstGeom>
            <a:noFill/>
          </p:spPr>
          <p:txBody>
            <a:bodyPr wrap="square" rtlCol="0">
              <a:spAutoFit/>
            </a:bodyPr>
            <a:lstStyle/>
            <a:p>
              <a:pPr algn="ctr"/>
              <a:r>
                <a:rPr lang="fr-FR" sz="2800" b="1" dirty="0">
                  <a:solidFill>
                    <a:schemeClr val="bg1"/>
                  </a:solidFill>
                </a:rPr>
                <a:t>Rapide</a:t>
              </a:r>
            </a:p>
            <a:p>
              <a:pPr algn="ctr"/>
              <a:r>
                <a:rPr lang="fr-FR" sz="2800" b="1" dirty="0">
                  <a:solidFill>
                    <a:schemeClr val="bg1"/>
                  </a:solidFill>
                </a:rPr>
                <a:t>&amp; simple</a:t>
              </a:r>
            </a:p>
          </p:txBody>
        </p:sp>
        <p:sp>
          <p:nvSpPr>
            <p:cNvPr id="26" name="ZoneTexte 25"/>
            <p:cNvSpPr txBox="1"/>
            <p:nvPr/>
          </p:nvSpPr>
          <p:spPr>
            <a:xfrm>
              <a:off x="2171700" y="3933048"/>
              <a:ext cx="3250752" cy="1323439"/>
            </a:xfrm>
            <a:prstGeom prst="rect">
              <a:avLst/>
            </a:prstGeom>
            <a:noFill/>
          </p:spPr>
          <p:txBody>
            <a:bodyPr wrap="square" rtlCol="0">
              <a:spAutoFit/>
            </a:bodyPr>
            <a:lstStyle/>
            <a:p>
              <a:pPr algn="ctr"/>
              <a:r>
                <a:rPr lang="fr-FR" sz="2000" b="1" dirty="0">
                  <a:solidFill>
                    <a:schemeClr val="bg1"/>
                  </a:solidFill>
                </a:rPr>
                <a:t>Le document à remplir est électronique, il est pré-rempli et ne comporte que quelques questions</a:t>
              </a:r>
            </a:p>
          </p:txBody>
        </p:sp>
      </p:grpSp>
      <p:grpSp>
        <p:nvGrpSpPr>
          <p:cNvPr id="27" name="Grouper 26"/>
          <p:cNvGrpSpPr/>
          <p:nvPr/>
        </p:nvGrpSpPr>
        <p:grpSpPr>
          <a:xfrm>
            <a:off x="4298999" y="2606374"/>
            <a:ext cx="3314700" cy="3314700"/>
            <a:chOff x="6103620" y="2606374"/>
            <a:chExt cx="3314700" cy="3314700"/>
          </a:xfrm>
        </p:grpSpPr>
        <p:sp>
          <p:nvSpPr>
            <p:cNvPr id="28" name="Ellipse 27"/>
            <p:cNvSpPr/>
            <p:nvPr/>
          </p:nvSpPr>
          <p:spPr>
            <a:xfrm>
              <a:off x="6103620" y="2606374"/>
              <a:ext cx="3314700" cy="33147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6103620" y="3137264"/>
              <a:ext cx="3314700" cy="523220"/>
            </a:xfrm>
            <a:prstGeom prst="rect">
              <a:avLst/>
            </a:prstGeom>
            <a:noFill/>
          </p:spPr>
          <p:txBody>
            <a:bodyPr wrap="square" rtlCol="0">
              <a:spAutoFit/>
            </a:bodyPr>
            <a:lstStyle/>
            <a:p>
              <a:pPr algn="ctr"/>
              <a:r>
                <a:rPr lang="fr-FR" sz="2800" b="1" dirty="0">
                  <a:solidFill>
                    <a:schemeClr val="bg1"/>
                  </a:solidFill>
                </a:rPr>
                <a:t>Auto-évaluation</a:t>
              </a:r>
              <a:endParaRPr lang="fr-FR" sz="2800" b="1" i="1" dirty="0">
                <a:solidFill>
                  <a:schemeClr val="bg1"/>
                </a:solidFill>
              </a:endParaRPr>
            </a:p>
          </p:txBody>
        </p:sp>
        <p:sp>
          <p:nvSpPr>
            <p:cNvPr id="30" name="ZoneTexte 29"/>
            <p:cNvSpPr txBox="1"/>
            <p:nvPr/>
          </p:nvSpPr>
          <p:spPr>
            <a:xfrm>
              <a:off x="6103620" y="3748281"/>
              <a:ext cx="3314700" cy="1477328"/>
            </a:xfrm>
            <a:prstGeom prst="rect">
              <a:avLst/>
            </a:prstGeom>
            <a:noFill/>
          </p:spPr>
          <p:txBody>
            <a:bodyPr wrap="square" rtlCol="0">
              <a:spAutoFit/>
            </a:bodyPr>
            <a:lstStyle/>
            <a:p>
              <a:pPr algn="ctr"/>
              <a:r>
                <a:rPr lang="fr-FR" b="1" dirty="0">
                  <a:solidFill>
                    <a:schemeClr val="bg1"/>
                  </a:solidFill>
                </a:rPr>
                <a:t>La rédaction de ce rapport d’activités vous permet de réaliser une auto-évaluation de vos projets en matière d’économie sociale </a:t>
              </a:r>
            </a:p>
          </p:txBody>
        </p:sp>
      </p:grpSp>
      <p:grpSp>
        <p:nvGrpSpPr>
          <p:cNvPr id="37" name="Grouper 36"/>
          <p:cNvGrpSpPr/>
          <p:nvPr/>
        </p:nvGrpSpPr>
        <p:grpSpPr>
          <a:xfrm>
            <a:off x="7783509" y="2606374"/>
            <a:ext cx="3314700" cy="3314700"/>
            <a:chOff x="6103620" y="2606374"/>
            <a:chExt cx="3314700" cy="3314700"/>
          </a:xfrm>
        </p:grpSpPr>
        <p:sp>
          <p:nvSpPr>
            <p:cNvPr id="38" name="Ellipse 37"/>
            <p:cNvSpPr/>
            <p:nvPr/>
          </p:nvSpPr>
          <p:spPr>
            <a:xfrm>
              <a:off x="6103620" y="2606374"/>
              <a:ext cx="3314700" cy="33147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6103620" y="3137264"/>
              <a:ext cx="3314700" cy="523220"/>
            </a:xfrm>
            <a:prstGeom prst="rect">
              <a:avLst/>
            </a:prstGeom>
            <a:noFill/>
          </p:spPr>
          <p:txBody>
            <a:bodyPr wrap="square" rtlCol="0">
              <a:spAutoFit/>
            </a:bodyPr>
            <a:lstStyle/>
            <a:p>
              <a:pPr algn="ctr"/>
              <a:r>
                <a:rPr lang="fr-FR" sz="2800" b="1" dirty="0">
                  <a:solidFill>
                    <a:schemeClr val="bg1"/>
                  </a:solidFill>
                </a:rPr>
                <a:t>Amélioration</a:t>
              </a:r>
            </a:p>
          </p:txBody>
        </p:sp>
        <p:sp>
          <p:nvSpPr>
            <p:cNvPr id="40" name="ZoneTexte 39"/>
            <p:cNvSpPr txBox="1"/>
            <p:nvPr/>
          </p:nvSpPr>
          <p:spPr>
            <a:xfrm>
              <a:off x="6103620" y="3748281"/>
              <a:ext cx="3314700" cy="1754326"/>
            </a:xfrm>
            <a:prstGeom prst="rect">
              <a:avLst/>
            </a:prstGeom>
            <a:noFill/>
          </p:spPr>
          <p:txBody>
            <a:bodyPr wrap="square" rtlCol="0">
              <a:spAutoFit/>
            </a:bodyPr>
            <a:lstStyle/>
            <a:p>
              <a:pPr algn="ctr"/>
              <a:r>
                <a:rPr lang="fr-FR" b="1" dirty="0">
                  <a:solidFill>
                    <a:schemeClr val="bg1"/>
                  </a:solidFill>
                </a:rPr>
                <a:t>Il permet aussi à la Région d’identifier des bonnes pratiques qui pourront vous servir par la suite, notamment au sujet des Travailleurs Peu Qualifiés (TPQ) et des partenariats</a:t>
              </a:r>
            </a:p>
          </p:txBody>
        </p:sp>
      </p:grpSp>
    </p:spTree>
    <p:extLst>
      <p:ext uri="{BB962C8B-B14F-4D97-AF65-F5344CB8AC3E}">
        <p14:creationId xmlns:p14="http://schemas.microsoft.com/office/powerpoint/2010/main" val="109189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strVal val="#ppt_w*0.70"/>
                                          </p:val>
                                        </p:tav>
                                        <p:tav tm="100000">
                                          <p:val>
                                            <p:strVal val="#ppt_w"/>
                                          </p:val>
                                        </p:tav>
                                      </p:tavLst>
                                    </p:anim>
                                    <p:anim calcmode="lin" valueType="num">
                                      <p:cBhvr>
                                        <p:cTn id="8" dur="1000" fill="hold"/>
                                        <p:tgtEl>
                                          <p:spTgt spid="23"/>
                                        </p:tgtEl>
                                        <p:attrNameLst>
                                          <p:attrName>ppt_h</p:attrName>
                                        </p:attrNameLst>
                                      </p:cBhvr>
                                      <p:tavLst>
                                        <p:tav tm="0">
                                          <p:val>
                                            <p:strVal val="#ppt_h"/>
                                          </p:val>
                                        </p:tav>
                                        <p:tav tm="100000">
                                          <p:val>
                                            <p:strVal val="#ppt_h"/>
                                          </p:val>
                                        </p:tav>
                                      </p:tavLst>
                                    </p:anim>
                                    <p:animEffect transition="in" filter="fade">
                                      <p:cBhvr>
                                        <p:cTn id="9" dur="1000"/>
                                        <p:tgtEl>
                                          <p:spTgt spid="23"/>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1000" fill="hold"/>
                                        <p:tgtEl>
                                          <p:spTgt spid="27"/>
                                        </p:tgtEl>
                                        <p:attrNameLst>
                                          <p:attrName>ppt_w</p:attrName>
                                        </p:attrNameLst>
                                      </p:cBhvr>
                                      <p:tavLst>
                                        <p:tav tm="0">
                                          <p:val>
                                            <p:strVal val="#ppt_w*0.70"/>
                                          </p:val>
                                        </p:tav>
                                        <p:tav tm="100000">
                                          <p:val>
                                            <p:strVal val="#ppt_w"/>
                                          </p:val>
                                        </p:tav>
                                      </p:tavLst>
                                    </p:anim>
                                    <p:anim calcmode="lin" valueType="num">
                                      <p:cBhvr>
                                        <p:cTn id="14" dur="1000" fill="hold"/>
                                        <p:tgtEl>
                                          <p:spTgt spid="27"/>
                                        </p:tgtEl>
                                        <p:attrNameLst>
                                          <p:attrName>ppt_h</p:attrName>
                                        </p:attrNameLst>
                                      </p:cBhvr>
                                      <p:tavLst>
                                        <p:tav tm="0">
                                          <p:val>
                                            <p:strVal val="#ppt_h"/>
                                          </p:val>
                                        </p:tav>
                                        <p:tav tm="100000">
                                          <p:val>
                                            <p:strVal val="#ppt_h"/>
                                          </p:val>
                                        </p:tav>
                                      </p:tavLst>
                                    </p:anim>
                                    <p:animEffect transition="in" filter="fade">
                                      <p:cBhvr>
                                        <p:cTn id="15" dur="1000"/>
                                        <p:tgtEl>
                                          <p:spTgt spid="27"/>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1000" fill="hold"/>
                                        <p:tgtEl>
                                          <p:spTgt spid="37"/>
                                        </p:tgtEl>
                                        <p:attrNameLst>
                                          <p:attrName>ppt_w</p:attrName>
                                        </p:attrNameLst>
                                      </p:cBhvr>
                                      <p:tavLst>
                                        <p:tav tm="0">
                                          <p:val>
                                            <p:strVal val="#ppt_w*0.70"/>
                                          </p:val>
                                        </p:tav>
                                        <p:tav tm="100000">
                                          <p:val>
                                            <p:strVal val="#ppt_w"/>
                                          </p:val>
                                        </p:tav>
                                      </p:tavLst>
                                    </p:anim>
                                    <p:anim calcmode="lin" valueType="num">
                                      <p:cBhvr>
                                        <p:cTn id="20" dur="1000" fill="hold"/>
                                        <p:tgtEl>
                                          <p:spTgt spid="37"/>
                                        </p:tgtEl>
                                        <p:attrNameLst>
                                          <p:attrName>ppt_h</p:attrName>
                                        </p:attrNameLst>
                                      </p:cBhvr>
                                      <p:tavLst>
                                        <p:tav tm="0">
                                          <p:val>
                                            <p:strVal val="#ppt_h"/>
                                          </p:val>
                                        </p:tav>
                                        <p:tav tm="100000">
                                          <p:val>
                                            <p:strVal val="#ppt_h"/>
                                          </p:val>
                                        </p:tav>
                                      </p:tavLst>
                                    </p:anim>
                                    <p:animEffect transition="in" filter="fade">
                                      <p:cBhvr>
                                        <p:cTn id="21"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18</a:t>
            </a:fld>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Pour vous aider</a:t>
            </a:r>
            <a:endParaRPr lang="fr-FR" sz="2400" i="1" dirty="0"/>
          </a:p>
        </p:txBody>
      </p:sp>
      <p:sp>
        <p:nvSpPr>
          <p:cNvPr id="19" name="ZoneTexte 18"/>
          <p:cNvSpPr txBox="1"/>
          <p:nvPr/>
        </p:nvSpPr>
        <p:spPr>
          <a:xfrm>
            <a:off x="838200" y="2639837"/>
            <a:ext cx="3250752" cy="954107"/>
          </a:xfrm>
          <a:prstGeom prst="rect">
            <a:avLst/>
          </a:prstGeom>
          <a:noFill/>
        </p:spPr>
        <p:txBody>
          <a:bodyPr wrap="square" rtlCol="0">
            <a:spAutoFit/>
          </a:bodyPr>
          <a:lstStyle/>
          <a:p>
            <a:pPr algn="ctr"/>
            <a:r>
              <a:rPr lang="fr-FR" sz="2800" b="1" dirty="0">
                <a:solidFill>
                  <a:schemeClr val="accent1"/>
                </a:solidFill>
              </a:rPr>
              <a:t>Pré-rempli autant que possible </a:t>
            </a:r>
            <a:endParaRPr lang="fr-FR" b="1" dirty="0">
              <a:solidFill>
                <a:schemeClr val="accent1"/>
              </a:solidFill>
            </a:endParaRPr>
          </a:p>
        </p:txBody>
      </p:sp>
      <p:grpSp>
        <p:nvGrpSpPr>
          <p:cNvPr id="3" name="Grouper 2"/>
          <p:cNvGrpSpPr/>
          <p:nvPr/>
        </p:nvGrpSpPr>
        <p:grpSpPr>
          <a:xfrm>
            <a:off x="4184011" y="2621685"/>
            <a:ext cx="7163525" cy="1356892"/>
            <a:chOff x="3588467" y="2565946"/>
            <a:chExt cx="7163525" cy="1356892"/>
          </a:xfrm>
        </p:grpSpPr>
        <p:sp>
          <p:nvSpPr>
            <p:cNvPr id="18" name="ZoneTexte 17"/>
            <p:cNvSpPr txBox="1"/>
            <p:nvPr/>
          </p:nvSpPr>
          <p:spPr>
            <a:xfrm>
              <a:off x="4192526" y="3553506"/>
              <a:ext cx="6559466" cy="369332"/>
            </a:xfrm>
            <a:prstGeom prst="rect">
              <a:avLst/>
            </a:prstGeom>
            <a:noFill/>
          </p:spPr>
          <p:txBody>
            <a:bodyPr wrap="square" rtlCol="0">
              <a:spAutoFit/>
            </a:bodyPr>
            <a:lstStyle>
              <a:defPPr>
                <a:defRPr lang="fr-FR"/>
              </a:defPPr>
              <a:lvl1pPr>
                <a:defRPr b="1">
                  <a:solidFill>
                    <a:schemeClr val="bg1">
                      <a:lumMod val="50000"/>
                    </a:schemeClr>
                  </a:solidFill>
                </a:defRPr>
              </a:lvl1pPr>
            </a:lstStyle>
            <a:p>
              <a:pPr lvl="0"/>
              <a:r>
                <a:rPr lang="fr-FR" dirty="0"/>
                <a:t>Via </a:t>
              </a:r>
              <a:r>
                <a:rPr lang="fr-FR" dirty="0" smtClean="0"/>
                <a:t>Mon Espace </a:t>
              </a:r>
              <a:endParaRPr lang="fr-FR" dirty="0"/>
            </a:p>
          </p:txBody>
        </p:sp>
        <p:sp>
          <p:nvSpPr>
            <p:cNvPr id="46" name="Arc 45"/>
            <p:cNvSpPr/>
            <p:nvPr/>
          </p:nvSpPr>
          <p:spPr>
            <a:xfrm rot="10800000">
              <a:off x="3588467" y="2565946"/>
              <a:ext cx="1154266" cy="1154266"/>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48" name="ZoneTexte 47"/>
          <p:cNvSpPr txBox="1"/>
          <p:nvPr/>
        </p:nvSpPr>
        <p:spPr>
          <a:xfrm>
            <a:off x="4788070" y="4059248"/>
            <a:ext cx="1139415" cy="523220"/>
          </a:xfrm>
          <a:prstGeom prst="rect">
            <a:avLst/>
          </a:prstGeom>
          <a:noFill/>
        </p:spPr>
        <p:txBody>
          <a:bodyPr wrap="square" rtlCol="0">
            <a:spAutoFit/>
          </a:bodyPr>
          <a:lstStyle/>
          <a:p>
            <a:r>
              <a:rPr lang="fr-FR" sz="2800" b="1" dirty="0">
                <a:solidFill>
                  <a:schemeClr val="accent1"/>
                </a:solidFill>
              </a:rPr>
              <a:t>Ou</a:t>
            </a:r>
            <a:endParaRPr lang="fr-FR" b="1" dirty="0">
              <a:solidFill>
                <a:schemeClr val="accent1"/>
              </a:solidFill>
            </a:endParaRPr>
          </a:p>
        </p:txBody>
      </p:sp>
      <p:grpSp>
        <p:nvGrpSpPr>
          <p:cNvPr id="49" name="Grouper 48"/>
          <p:cNvGrpSpPr/>
          <p:nvPr/>
        </p:nvGrpSpPr>
        <p:grpSpPr>
          <a:xfrm>
            <a:off x="4968941" y="4018052"/>
            <a:ext cx="7258257" cy="1356892"/>
            <a:chOff x="3588467" y="2565946"/>
            <a:chExt cx="7258257" cy="1356892"/>
          </a:xfrm>
        </p:grpSpPr>
        <p:sp>
          <p:nvSpPr>
            <p:cNvPr id="50" name="ZoneTexte 49"/>
            <p:cNvSpPr txBox="1"/>
            <p:nvPr/>
          </p:nvSpPr>
          <p:spPr>
            <a:xfrm>
              <a:off x="4287258" y="3553506"/>
              <a:ext cx="6559466" cy="369332"/>
            </a:xfrm>
            <a:prstGeom prst="rect">
              <a:avLst/>
            </a:prstGeom>
            <a:noFill/>
          </p:spPr>
          <p:txBody>
            <a:bodyPr wrap="square" rtlCol="0">
              <a:spAutoFit/>
            </a:bodyPr>
            <a:lstStyle>
              <a:defPPr>
                <a:defRPr lang="fr-FR"/>
              </a:defPPr>
              <a:lvl1pPr>
                <a:defRPr b="1">
                  <a:solidFill>
                    <a:schemeClr val="bg1">
                      <a:lumMod val="50000"/>
                    </a:schemeClr>
                  </a:solidFill>
                </a:defRPr>
              </a:lvl1pPr>
            </a:lstStyle>
            <a:p>
              <a:pPr lvl="0"/>
              <a:r>
                <a:rPr lang="fr-FR" b="0" u="sng" dirty="0">
                  <a:hlinkClick r:id="rId2"/>
                </a:rPr>
                <a:t>http://www.wallonie.be</a:t>
              </a:r>
              <a:r>
                <a:rPr lang="fr-FR" dirty="0"/>
                <a:t> </a:t>
              </a:r>
            </a:p>
          </p:txBody>
        </p:sp>
        <p:sp>
          <p:nvSpPr>
            <p:cNvPr id="51" name="Arc 50"/>
            <p:cNvSpPr/>
            <p:nvPr/>
          </p:nvSpPr>
          <p:spPr>
            <a:xfrm rot="10800000">
              <a:off x="3588467" y="2565946"/>
              <a:ext cx="1154266" cy="1154266"/>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2" name="Titre 1"/>
          <p:cNvSpPr>
            <a:spLocks noGrp="1"/>
          </p:cNvSpPr>
          <p:nvPr>
            <p:ph type="title"/>
          </p:nvPr>
        </p:nvSpPr>
        <p:spPr/>
        <p:txBody>
          <a:bodyPr/>
          <a:lstStyle/>
          <a:p>
            <a:r>
              <a:rPr lang="fr-FR" dirty="0"/>
              <a:t>Le rapport d’activités annuel</a:t>
            </a:r>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Tree>
    <p:extLst>
      <p:ext uri="{BB962C8B-B14F-4D97-AF65-F5344CB8AC3E}">
        <p14:creationId xmlns:p14="http://schemas.microsoft.com/office/powerpoint/2010/main" val="9358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wipe(left)">
                                      <p:cBhvr>
                                        <p:cTn id="11"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19</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 name="Grouper 1"/>
          <p:cNvGrpSpPr/>
          <p:nvPr/>
        </p:nvGrpSpPr>
        <p:grpSpPr>
          <a:xfrm>
            <a:off x="2531203" y="2426887"/>
            <a:ext cx="7354163" cy="954942"/>
            <a:chOff x="2842260" y="2426887"/>
            <a:chExt cx="6591300" cy="954942"/>
          </a:xfrm>
        </p:grpSpPr>
        <p:sp>
          <p:nvSpPr>
            <p:cNvPr id="15" name="Rectangle 14"/>
            <p:cNvSpPr/>
            <p:nvPr/>
          </p:nvSpPr>
          <p:spPr>
            <a:xfrm>
              <a:off x="2842260" y="2426887"/>
              <a:ext cx="6591300" cy="9549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3093720" y="2549229"/>
              <a:ext cx="6141720" cy="707886"/>
            </a:xfrm>
            <a:prstGeom prst="rect">
              <a:avLst/>
            </a:prstGeom>
            <a:noFill/>
          </p:spPr>
          <p:txBody>
            <a:bodyPr wrap="square" rtlCol="0">
              <a:spAutoFit/>
            </a:bodyPr>
            <a:lstStyle/>
            <a:p>
              <a:pPr lvl="0" algn="ctr"/>
              <a:r>
                <a:rPr lang="fr-FR" sz="2000" b="1" dirty="0">
                  <a:solidFill>
                    <a:schemeClr val="bg1"/>
                  </a:solidFill>
                </a:rPr>
                <a:t>Un rapport non remis à temps peut entrainer la suspension </a:t>
              </a:r>
              <a:r>
                <a:rPr lang="fr-FR" sz="2000" b="1" dirty="0" smtClean="0">
                  <a:solidFill>
                    <a:schemeClr val="bg1"/>
                  </a:solidFill>
                </a:rPr>
                <a:t>voir </a:t>
              </a:r>
              <a:r>
                <a:rPr lang="fr-FR" sz="2000" b="1" dirty="0">
                  <a:solidFill>
                    <a:schemeClr val="bg1"/>
                  </a:solidFill>
                </a:rPr>
                <a:t>le retrait de l’agrément.</a:t>
              </a:r>
            </a:p>
          </p:txBody>
        </p:sp>
      </p:grpSp>
      <p:grpSp>
        <p:nvGrpSpPr>
          <p:cNvPr id="9" name="Grouper 8"/>
          <p:cNvGrpSpPr/>
          <p:nvPr/>
        </p:nvGrpSpPr>
        <p:grpSpPr>
          <a:xfrm>
            <a:off x="2531203" y="4165098"/>
            <a:ext cx="7354163" cy="1240203"/>
            <a:chOff x="2842260" y="4165098"/>
            <a:chExt cx="6591300" cy="1542027"/>
          </a:xfrm>
        </p:grpSpPr>
        <p:sp>
          <p:nvSpPr>
            <p:cNvPr id="17" name="Rectangle 16"/>
            <p:cNvSpPr/>
            <p:nvPr/>
          </p:nvSpPr>
          <p:spPr>
            <a:xfrm>
              <a:off x="2842260" y="4165098"/>
              <a:ext cx="6591300" cy="1542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3093720" y="4287442"/>
              <a:ext cx="6141720" cy="1262841"/>
            </a:xfrm>
            <a:prstGeom prst="rect">
              <a:avLst/>
            </a:prstGeom>
            <a:noFill/>
          </p:spPr>
          <p:txBody>
            <a:bodyPr wrap="square" rtlCol="0">
              <a:spAutoFit/>
            </a:bodyPr>
            <a:lstStyle/>
            <a:p>
              <a:pPr lvl="0" algn="ctr"/>
              <a:r>
                <a:rPr lang="fr-FR" sz="2000" b="1" dirty="0">
                  <a:solidFill>
                    <a:schemeClr val="bg1"/>
                  </a:solidFill>
                </a:rPr>
                <a:t>Si cette date du 15 juillet correspond à une période intense pour votre activité, nous vous suggérons de rendre le rapport d’activités avant cette date butoir.</a:t>
              </a:r>
            </a:p>
          </p:txBody>
        </p:sp>
      </p:grpSp>
      <p:grpSp>
        <p:nvGrpSpPr>
          <p:cNvPr id="8" name="Grouper 7"/>
          <p:cNvGrpSpPr/>
          <p:nvPr/>
        </p:nvGrpSpPr>
        <p:grpSpPr>
          <a:xfrm>
            <a:off x="6106946" y="3299329"/>
            <a:ext cx="229573" cy="833659"/>
            <a:chOff x="6106946" y="3299329"/>
            <a:chExt cx="229573" cy="833659"/>
          </a:xfrm>
        </p:grpSpPr>
        <p:sp>
          <p:nvSpPr>
            <p:cNvPr id="26" name="Triangle 25"/>
            <p:cNvSpPr/>
            <p:nvPr/>
          </p:nvSpPr>
          <p:spPr>
            <a:xfrm rot="10800000">
              <a:off x="6106946" y="3935080"/>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p:cNvCxnSpPr/>
            <p:nvPr/>
          </p:nvCxnSpPr>
          <p:spPr>
            <a:xfrm flipH="1">
              <a:off x="6208285" y="3299329"/>
              <a:ext cx="1" cy="635751"/>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3" name="Titre 2"/>
          <p:cNvSpPr>
            <a:spLocks noGrp="1"/>
          </p:cNvSpPr>
          <p:nvPr>
            <p:ph type="title"/>
          </p:nvPr>
        </p:nvSpPr>
        <p:spPr/>
        <p:txBody>
          <a:bodyPr/>
          <a:lstStyle/>
          <a:p>
            <a:r>
              <a:rPr lang="fr-FR" dirty="0"/>
              <a:t>Le rapport d’activités annuel</a:t>
            </a:r>
          </a:p>
        </p:txBody>
      </p:sp>
      <p:pic>
        <p:nvPicPr>
          <p:cNvPr id="18" name="Imag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371" y="2123701"/>
            <a:ext cx="1429782" cy="1304629"/>
          </a:xfrm>
          <a:prstGeom prst="rect">
            <a:avLst/>
          </a:prstGeom>
        </p:spPr>
      </p:pic>
    </p:spTree>
    <p:extLst>
      <p:ext uri="{BB962C8B-B14F-4D97-AF65-F5344CB8AC3E}">
        <p14:creationId xmlns:p14="http://schemas.microsoft.com/office/powerpoint/2010/main" val="149354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1"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1000"/>
                                        <p:tgtEl>
                                          <p:spTgt spid="8"/>
                                        </p:tgtEl>
                                      </p:cBhvr>
                                    </p:animEffect>
                                  </p:childTnLst>
                                </p:cTn>
                              </p:par>
                            </p:childTnLst>
                          </p:cTn>
                        </p:par>
                        <p:par>
                          <p:cTn id="13" fill="hold">
                            <p:stCondLst>
                              <p:cond delay="2000"/>
                            </p:stCondLst>
                            <p:childTnLst>
                              <p:par>
                                <p:cTn id="14" presetID="2" presetClass="entr" presetSubtype="2"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000" fill="hold"/>
                                        <p:tgtEl>
                                          <p:spTgt spid="9"/>
                                        </p:tgtEl>
                                        <p:attrNameLst>
                                          <p:attrName>ppt_x</p:attrName>
                                        </p:attrNameLst>
                                      </p:cBhvr>
                                      <p:tavLst>
                                        <p:tav tm="0">
                                          <p:val>
                                            <p:strVal val="1+#ppt_w/2"/>
                                          </p:val>
                                        </p:tav>
                                        <p:tav tm="100000">
                                          <p:val>
                                            <p:strVal val="#ppt_x"/>
                                          </p:val>
                                        </p:tav>
                                      </p:tavLst>
                                    </p:anim>
                                    <p:anim calcmode="lin" valueType="num">
                                      <p:cBhvr additive="base">
                                        <p:cTn id="17"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p:pic>
      <p:sp>
        <p:nvSpPr>
          <p:cNvPr id="3" name="Titre 2"/>
          <p:cNvSpPr>
            <a:spLocks noGrp="1"/>
          </p:cNvSpPr>
          <p:nvPr>
            <p:ph type="title"/>
          </p:nvPr>
        </p:nvSpPr>
        <p:spPr/>
        <p:txBody>
          <a:bodyPr/>
          <a:lstStyle/>
          <a:p>
            <a:r>
              <a:rPr lang="fr-FR" dirty="0"/>
              <a:t>INTRODUCTION</a:t>
            </a:r>
          </a:p>
        </p:txBody>
      </p:sp>
      <p:sp>
        <p:nvSpPr>
          <p:cNvPr id="4" name="Espace réservé du texte 3"/>
          <p:cNvSpPr>
            <a:spLocks noGrp="1"/>
          </p:cNvSpPr>
          <p:nvPr>
            <p:ph type="body" idx="10"/>
          </p:nvPr>
        </p:nvSpPr>
        <p:spPr/>
        <p:txBody>
          <a:bodyPr/>
          <a:lstStyle/>
          <a:p>
            <a:r>
              <a:rPr lang="fr-FR" dirty="0"/>
              <a:t>En bref, ce qui va changer pour vous</a:t>
            </a:r>
            <a:r>
              <a:rPr lang="mr-IN" dirty="0"/>
              <a:t>…</a:t>
            </a:r>
            <a:endParaRPr lang="fr-FR" dirty="0"/>
          </a:p>
        </p:txBody>
      </p:sp>
      <p:pic>
        <p:nvPicPr>
          <p:cNvPr id="8" name="Image 7"/>
          <p:cNvPicPr>
            <a:picLocks noChangeAspect="1"/>
          </p:cNvPicPr>
          <p:nvPr/>
        </p:nvPicPr>
        <p:blipFill rotWithShape="1">
          <a:blip r:embed="rId3">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extLst>
      <p:ext uri="{BB962C8B-B14F-4D97-AF65-F5344CB8AC3E}">
        <p14:creationId xmlns:p14="http://schemas.microsoft.com/office/powerpoint/2010/main" val="58433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20</a:t>
            </a:fld>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 name="Grouper 1"/>
          <p:cNvGrpSpPr/>
          <p:nvPr/>
        </p:nvGrpSpPr>
        <p:grpSpPr>
          <a:xfrm>
            <a:off x="838200" y="2541899"/>
            <a:ext cx="10629900" cy="650205"/>
            <a:chOff x="838200" y="2541899"/>
            <a:chExt cx="10629900" cy="650205"/>
          </a:xfrm>
        </p:grpSpPr>
        <p:sp>
          <p:nvSpPr>
            <p:cNvPr id="19" name="Rectangle 18"/>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Doit-on rendre le rapport d’activités avant d’avoir fait la première demande de renouvellement ?</a:t>
              </a:r>
            </a:p>
          </p:txBody>
        </p:sp>
      </p:grpSp>
      <p:grpSp>
        <p:nvGrpSpPr>
          <p:cNvPr id="3" name="Grouper 2"/>
          <p:cNvGrpSpPr/>
          <p:nvPr/>
        </p:nvGrpSpPr>
        <p:grpSpPr>
          <a:xfrm>
            <a:off x="887730" y="3194849"/>
            <a:ext cx="10629900" cy="1484832"/>
            <a:chOff x="887730" y="3194849"/>
            <a:chExt cx="10629900" cy="1484832"/>
          </a:xfrm>
        </p:grpSpPr>
        <p:sp>
          <p:nvSpPr>
            <p:cNvPr id="21" name="Triangle 20"/>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887730" y="4033350"/>
              <a:ext cx="10629900" cy="646331"/>
            </a:xfrm>
            <a:prstGeom prst="rect">
              <a:avLst/>
            </a:prstGeom>
            <a:noFill/>
          </p:spPr>
          <p:txBody>
            <a:bodyPr wrap="square" rtlCol="0">
              <a:spAutoFit/>
            </a:bodyPr>
            <a:lstStyle/>
            <a:p>
              <a:pPr algn="ctr"/>
              <a:r>
                <a:rPr lang="fr-FR" b="1" dirty="0">
                  <a:solidFill>
                    <a:schemeClr val="accent6"/>
                  </a:solidFill>
                </a:rPr>
                <a:t>Le premier rapport sera à remettre au 15 juillet 2018. Il se peut donc que vous ayez à rendre votre premier rapport avant votre première demande de renouvellement. </a:t>
              </a:r>
            </a:p>
          </p:txBody>
        </p:sp>
        <p:cxnSp>
          <p:nvCxnSpPr>
            <p:cNvPr id="25" name="Connecteur droit 24"/>
            <p:cNvCxnSpPr/>
            <p:nvPr/>
          </p:nvCxnSpPr>
          <p:spPr>
            <a:xfrm flipH="1">
              <a:off x="6208284" y="3299329"/>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16" name="Espace réservé du texte 6"/>
          <p:cNvSpPr>
            <a:spLocks noGrp="1"/>
          </p:cNvSpPr>
          <p:nvPr>
            <p:ph type="body" sz="half" idx="2"/>
          </p:nvPr>
        </p:nvSpPr>
        <p:spPr>
          <a:xfrm>
            <a:off x="839788" y="1498596"/>
            <a:ext cx="9602721" cy="282960"/>
          </a:xfrm>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17" name="Titre 1"/>
          <p:cNvSpPr>
            <a:spLocks noGrp="1"/>
          </p:cNvSpPr>
          <p:nvPr>
            <p:ph type="title"/>
          </p:nvPr>
        </p:nvSpPr>
        <p:spPr>
          <a:xfrm>
            <a:off x="838200" y="958468"/>
            <a:ext cx="4973877" cy="507078"/>
          </a:xfrm>
        </p:spPr>
        <p:txBody>
          <a:bodyPr/>
          <a:lstStyle/>
          <a:p>
            <a:r>
              <a:rPr lang="fr-FR" dirty="0"/>
              <a:t>Le rapport d’activités annuel</a:t>
            </a:r>
          </a:p>
        </p:txBody>
      </p:sp>
    </p:spTree>
    <p:extLst>
      <p:ext uri="{BB962C8B-B14F-4D97-AF65-F5344CB8AC3E}">
        <p14:creationId xmlns:p14="http://schemas.microsoft.com/office/powerpoint/2010/main" val="89918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21</a:t>
            </a:fld>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 name="Grouper 1"/>
          <p:cNvGrpSpPr/>
          <p:nvPr/>
        </p:nvGrpSpPr>
        <p:grpSpPr>
          <a:xfrm>
            <a:off x="838200" y="2541899"/>
            <a:ext cx="10629900" cy="650205"/>
            <a:chOff x="838200" y="2541899"/>
            <a:chExt cx="10629900" cy="650205"/>
          </a:xfrm>
        </p:grpSpPr>
        <p:sp>
          <p:nvSpPr>
            <p:cNvPr id="19" name="Rectangle 18"/>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Si j’oublie de rendre le rapport d’activités, vais-je perdre l’agrément ?</a:t>
              </a:r>
            </a:p>
          </p:txBody>
        </p:sp>
      </p:grpSp>
      <p:grpSp>
        <p:nvGrpSpPr>
          <p:cNvPr id="3" name="Grouper 2"/>
          <p:cNvGrpSpPr/>
          <p:nvPr/>
        </p:nvGrpSpPr>
        <p:grpSpPr>
          <a:xfrm>
            <a:off x="887730" y="3194849"/>
            <a:ext cx="10629900" cy="1207833"/>
            <a:chOff x="887730" y="3194849"/>
            <a:chExt cx="10629900" cy="1207833"/>
          </a:xfrm>
        </p:grpSpPr>
        <p:sp>
          <p:nvSpPr>
            <p:cNvPr id="21" name="Triangle 20"/>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887730" y="4033350"/>
              <a:ext cx="10629900" cy="369332"/>
            </a:xfrm>
            <a:prstGeom prst="rect">
              <a:avLst/>
            </a:prstGeom>
            <a:noFill/>
          </p:spPr>
          <p:txBody>
            <a:bodyPr wrap="square" rtlCol="0">
              <a:spAutoFit/>
            </a:bodyPr>
            <a:lstStyle/>
            <a:p>
              <a:pPr algn="ctr"/>
              <a:r>
                <a:rPr lang="fr-FR" b="1" dirty="0">
                  <a:solidFill>
                    <a:schemeClr val="accent6"/>
                  </a:solidFill>
                </a:rPr>
                <a:t>Un rapport non remis à temps peut entraîner la suspension </a:t>
              </a:r>
              <a:r>
                <a:rPr lang="fr-FR" b="1" dirty="0" smtClean="0">
                  <a:solidFill>
                    <a:schemeClr val="accent6"/>
                  </a:solidFill>
                </a:rPr>
                <a:t>voir </a:t>
              </a:r>
              <a:r>
                <a:rPr lang="fr-FR" b="1" dirty="0">
                  <a:solidFill>
                    <a:schemeClr val="accent6"/>
                  </a:solidFill>
                </a:rPr>
                <a:t>le retrait de l’agrément. </a:t>
              </a:r>
            </a:p>
          </p:txBody>
        </p:sp>
        <p:cxnSp>
          <p:nvCxnSpPr>
            <p:cNvPr id="25" name="Connecteur droit 24"/>
            <p:cNvCxnSpPr/>
            <p:nvPr/>
          </p:nvCxnSpPr>
          <p:spPr>
            <a:xfrm flipH="1">
              <a:off x="6208284" y="3299329"/>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16" name="Espace réservé du texte 6"/>
          <p:cNvSpPr>
            <a:spLocks noGrp="1"/>
          </p:cNvSpPr>
          <p:nvPr>
            <p:ph type="body" sz="half" idx="2"/>
          </p:nvPr>
        </p:nvSpPr>
        <p:spPr>
          <a:xfrm>
            <a:off x="839788" y="1498596"/>
            <a:ext cx="9602721" cy="282960"/>
          </a:xfrm>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17" name="Titre 1"/>
          <p:cNvSpPr>
            <a:spLocks noGrp="1"/>
          </p:cNvSpPr>
          <p:nvPr>
            <p:ph type="title"/>
          </p:nvPr>
        </p:nvSpPr>
        <p:spPr>
          <a:xfrm>
            <a:off x="838200" y="958468"/>
            <a:ext cx="4973877" cy="507078"/>
          </a:xfrm>
        </p:spPr>
        <p:txBody>
          <a:bodyPr/>
          <a:lstStyle/>
          <a:p>
            <a:r>
              <a:rPr lang="fr-FR" dirty="0"/>
              <a:t>Le rapport d’activités annuel</a:t>
            </a:r>
          </a:p>
        </p:txBody>
      </p:sp>
    </p:spTree>
    <p:extLst>
      <p:ext uri="{BB962C8B-B14F-4D97-AF65-F5344CB8AC3E}">
        <p14:creationId xmlns:p14="http://schemas.microsoft.com/office/powerpoint/2010/main" val="191762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22</a:t>
            </a:fld>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 name="Grouper 1"/>
          <p:cNvGrpSpPr/>
          <p:nvPr/>
        </p:nvGrpSpPr>
        <p:grpSpPr>
          <a:xfrm>
            <a:off x="838200" y="2541899"/>
            <a:ext cx="10629900" cy="650205"/>
            <a:chOff x="838200" y="2541899"/>
            <a:chExt cx="10629900" cy="650205"/>
          </a:xfrm>
        </p:grpSpPr>
        <p:sp>
          <p:nvSpPr>
            <p:cNvPr id="19" name="Rectangle 18"/>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Qui contacter si je n’arrive pas à remplir le rapport d’activités ? Qui peut me donner des conseils ?</a:t>
              </a:r>
            </a:p>
          </p:txBody>
        </p:sp>
      </p:grpSp>
      <p:grpSp>
        <p:nvGrpSpPr>
          <p:cNvPr id="3" name="Grouper 2"/>
          <p:cNvGrpSpPr/>
          <p:nvPr/>
        </p:nvGrpSpPr>
        <p:grpSpPr>
          <a:xfrm>
            <a:off x="887730" y="3194849"/>
            <a:ext cx="10629900" cy="1484832"/>
            <a:chOff x="887730" y="3194849"/>
            <a:chExt cx="10629900" cy="1484832"/>
          </a:xfrm>
        </p:grpSpPr>
        <p:sp>
          <p:nvSpPr>
            <p:cNvPr id="21" name="Triangle 20"/>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887730" y="4033350"/>
              <a:ext cx="10629900" cy="646331"/>
            </a:xfrm>
            <a:prstGeom prst="rect">
              <a:avLst/>
            </a:prstGeom>
            <a:noFill/>
          </p:spPr>
          <p:txBody>
            <a:bodyPr wrap="square" rtlCol="0">
              <a:spAutoFit/>
            </a:bodyPr>
            <a:lstStyle/>
            <a:p>
              <a:pPr algn="ctr"/>
              <a:r>
                <a:rPr lang="fr-FR" b="1" dirty="0">
                  <a:solidFill>
                    <a:schemeClr val="accent6"/>
                  </a:solidFill>
                </a:rPr>
                <a:t>Le rapport a été construit de manière à vous accompagner au maximum tout au long</a:t>
              </a:r>
              <a:br>
                <a:rPr lang="fr-FR" b="1" dirty="0">
                  <a:solidFill>
                    <a:schemeClr val="accent6"/>
                  </a:solidFill>
                </a:rPr>
              </a:br>
              <a:r>
                <a:rPr lang="fr-FR" b="1" dirty="0">
                  <a:solidFill>
                    <a:schemeClr val="accent6"/>
                  </a:solidFill>
                </a:rPr>
                <a:t>des questions. En cas de problème, vous pouvez toujours contacter la Direction de l’Economie Sociale. </a:t>
              </a:r>
            </a:p>
          </p:txBody>
        </p:sp>
        <p:cxnSp>
          <p:nvCxnSpPr>
            <p:cNvPr id="25" name="Connecteur droit 24"/>
            <p:cNvCxnSpPr/>
            <p:nvPr/>
          </p:nvCxnSpPr>
          <p:spPr>
            <a:xfrm flipH="1">
              <a:off x="6208284" y="3299329"/>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16" name="Espace réservé du texte 6"/>
          <p:cNvSpPr>
            <a:spLocks noGrp="1"/>
          </p:cNvSpPr>
          <p:nvPr>
            <p:ph type="body" sz="half" idx="2"/>
          </p:nvPr>
        </p:nvSpPr>
        <p:spPr>
          <a:xfrm>
            <a:off x="839788" y="1498596"/>
            <a:ext cx="9602721" cy="282960"/>
          </a:xfrm>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17" name="Titre 1"/>
          <p:cNvSpPr>
            <a:spLocks noGrp="1"/>
          </p:cNvSpPr>
          <p:nvPr>
            <p:ph type="title"/>
          </p:nvPr>
        </p:nvSpPr>
        <p:spPr>
          <a:xfrm>
            <a:off x="838200" y="958468"/>
            <a:ext cx="4973877" cy="507078"/>
          </a:xfrm>
        </p:spPr>
        <p:txBody>
          <a:bodyPr/>
          <a:lstStyle/>
          <a:p>
            <a:r>
              <a:rPr lang="fr-FR" dirty="0"/>
              <a:t>Le rapport d’activités annuel</a:t>
            </a:r>
          </a:p>
        </p:txBody>
      </p:sp>
    </p:spTree>
    <p:extLst>
      <p:ext uri="{BB962C8B-B14F-4D97-AF65-F5344CB8AC3E}">
        <p14:creationId xmlns:p14="http://schemas.microsoft.com/office/powerpoint/2010/main" val="116691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23</a:t>
            </a:fld>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 name="Grouper 1"/>
          <p:cNvGrpSpPr/>
          <p:nvPr/>
        </p:nvGrpSpPr>
        <p:grpSpPr>
          <a:xfrm>
            <a:off x="838200" y="2541899"/>
            <a:ext cx="10629900" cy="650205"/>
            <a:chOff x="838200" y="2541899"/>
            <a:chExt cx="10629900" cy="650205"/>
          </a:xfrm>
        </p:grpSpPr>
        <p:sp>
          <p:nvSpPr>
            <p:cNvPr id="19" name="Rectangle 18"/>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Que se passe-t-il si mes comptes ne sont pas encore publiés à la date de remise du rapport ?</a:t>
              </a:r>
            </a:p>
          </p:txBody>
        </p:sp>
      </p:grpSp>
      <p:grpSp>
        <p:nvGrpSpPr>
          <p:cNvPr id="3" name="Grouper 2"/>
          <p:cNvGrpSpPr/>
          <p:nvPr/>
        </p:nvGrpSpPr>
        <p:grpSpPr>
          <a:xfrm>
            <a:off x="887730" y="3194849"/>
            <a:ext cx="10629900" cy="1207833"/>
            <a:chOff x="887730" y="3194849"/>
            <a:chExt cx="10629900" cy="1207833"/>
          </a:xfrm>
        </p:grpSpPr>
        <p:sp>
          <p:nvSpPr>
            <p:cNvPr id="21" name="Triangle 20"/>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887730" y="4033350"/>
              <a:ext cx="10629900" cy="369332"/>
            </a:xfrm>
            <a:prstGeom prst="rect">
              <a:avLst/>
            </a:prstGeom>
            <a:noFill/>
          </p:spPr>
          <p:txBody>
            <a:bodyPr wrap="square" rtlCol="0">
              <a:spAutoFit/>
            </a:bodyPr>
            <a:lstStyle/>
            <a:p>
              <a:pPr algn="ctr"/>
              <a:r>
                <a:rPr lang="fr-FR" b="1" dirty="0">
                  <a:solidFill>
                    <a:schemeClr val="accent6"/>
                  </a:solidFill>
                </a:rPr>
                <a:t>Vous devez joindre les comptes provisoires et transmettre les comptes définitifs dès publication </a:t>
              </a:r>
            </a:p>
          </p:txBody>
        </p:sp>
        <p:cxnSp>
          <p:nvCxnSpPr>
            <p:cNvPr id="25" name="Connecteur droit 24"/>
            <p:cNvCxnSpPr/>
            <p:nvPr/>
          </p:nvCxnSpPr>
          <p:spPr>
            <a:xfrm flipH="1">
              <a:off x="6208284" y="3299329"/>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16" name="Espace réservé du texte 6"/>
          <p:cNvSpPr>
            <a:spLocks noGrp="1"/>
          </p:cNvSpPr>
          <p:nvPr>
            <p:ph type="body" sz="half" idx="2"/>
          </p:nvPr>
        </p:nvSpPr>
        <p:spPr>
          <a:xfrm>
            <a:off x="839788" y="1498596"/>
            <a:ext cx="9602721" cy="282960"/>
          </a:xfrm>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17" name="Titre 1"/>
          <p:cNvSpPr>
            <a:spLocks noGrp="1"/>
          </p:cNvSpPr>
          <p:nvPr>
            <p:ph type="title"/>
          </p:nvPr>
        </p:nvSpPr>
        <p:spPr>
          <a:xfrm>
            <a:off x="838200" y="958468"/>
            <a:ext cx="4973877" cy="507078"/>
          </a:xfrm>
        </p:spPr>
        <p:txBody>
          <a:bodyPr/>
          <a:lstStyle/>
          <a:p>
            <a:r>
              <a:rPr lang="fr-FR" dirty="0"/>
              <a:t>Le rapport d’activités annuel</a:t>
            </a:r>
          </a:p>
        </p:txBody>
      </p:sp>
    </p:spTree>
    <p:extLst>
      <p:ext uri="{BB962C8B-B14F-4D97-AF65-F5344CB8AC3E}">
        <p14:creationId xmlns:p14="http://schemas.microsoft.com/office/powerpoint/2010/main" val="71343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Espace réservé pour une image  10"/>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p:pic>
      <p:sp>
        <p:nvSpPr>
          <p:cNvPr id="8" name="Titre 7"/>
          <p:cNvSpPr>
            <a:spLocks noGrp="1"/>
          </p:cNvSpPr>
          <p:nvPr>
            <p:ph type="title"/>
          </p:nvPr>
        </p:nvSpPr>
        <p:spPr>
          <a:xfrm>
            <a:off x="4340646" y="2846539"/>
            <a:ext cx="4579067" cy="557410"/>
          </a:xfrm>
          <a:solidFill>
            <a:schemeClr val="accent1"/>
          </a:solidFill>
        </p:spPr>
        <p:txBody>
          <a:bodyPr>
            <a:normAutofit fontScale="90000"/>
          </a:bodyPr>
          <a:lstStyle/>
          <a:p>
            <a:pPr lvl="0"/>
            <a:r>
              <a:rPr lang="fr-FR" dirty="0"/>
              <a:t>LA POSSIBILITÉ D’ÊTRE INSPECTÉ</a:t>
            </a:r>
          </a:p>
        </p:txBody>
      </p:sp>
      <p:sp>
        <p:nvSpPr>
          <p:cNvPr id="10" name="Espace réservé du texte 9"/>
          <p:cNvSpPr>
            <a:spLocks noGrp="1"/>
          </p:cNvSpPr>
          <p:nvPr>
            <p:ph type="body" idx="10"/>
          </p:nvPr>
        </p:nvSpPr>
        <p:spPr/>
        <p:txBody>
          <a:bodyPr/>
          <a:lstStyle/>
          <a:p>
            <a:r>
              <a:rPr lang="fr-FR" dirty="0"/>
              <a:t>La Région a la possibilité de contrôler la mise en œuvre des projets économiques à finalité sociale visés par les agréments IES </a:t>
            </a:r>
          </a:p>
        </p:txBody>
      </p:sp>
      <p:pic>
        <p:nvPicPr>
          <p:cNvPr id="12" name="Image 11"/>
          <p:cNvPicPr>
            <a:picLocks noChangeAspect="1"/>
          </p:cNvPicPr>
          <p:nvPr/>
        </p:nvPicPr>
        <p:blipFill rotWithShape="1">
          <a:blip r:embed="rId3">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extLst>
      <p:ext uri="{BB962C8B-B14F-4D97-AF65-F5344CB8AC3E}">
        <p14:creationId xmlns:p14="http://schemas.microsoft.com/office/powerpoint/2010/main" val="100371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wd">
                                    <p:tmPct val="10000"/>
                                  </p:iterate>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er 22"/>
          <p:cNvGrpSpPr/>
          <p:nvPr/>
        </p:nvGrpSpPr>
        <p:grpSpPr>
          <a:xfrm>
            <a:off x="6048171" y="4539134"/>
            <a:ext cx="4951095" cy="1197247"/>
            <a:chOff x="6050075" y="4304213"/>
            <a:chExt cx="4951095" cy="1197247"/>
          </a:xfrm>
        </p:grpSpPr>
        <p:sp>
          <p:nvSpPr>
            <p:cNvPr id="24" name="Arc 23"/>
            <p:cNvSpPr/>
            <p:nvPr/>
          </p:nvSpPr>
          <p:spPr>
            <a:xfrm rot="16200000">
              <a:off x="5941490" y="4596585"/>
              <a:ext cx="1013460" cy="796290"/>
            </a:xfrm>
            <a:prstGeom prst="arc">
              <a:avLst>
                <a:gd name="adj1" fmla="val 16200000"/>
                <a:gd name="adj2" fmla="val 613740"/>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5" name="ZoneTexte 24"/>
            <p:cNvSpPr txBox="1"/>
            <p:nvPr/>
          </p:nvSpPr>
          <p:spPr>
            <a:xfrm>
              <a:off x="6520610" y="4304213"/>
              <a:ext cx="4480560" cy="923330"/>
            </a:xfrm>
            <a:prstGeom prst="rect">
              <a:avLst/>
            </a:prstGeom>
            <a:noFill/>
          </p:spPr>
          <p:txBody>
            <a:bodyPr wrap="square" rtlCol="0">
              <a:spAutoFit/>
            </a:bodyPr>
            <a:lstStyle/>
            <a:p>
              <a:r>
                <a:rPr lang="fr-FR" b="1" dirty="0">
                  <a:solidFill>
                    <a:schemeClr val="bg1">
                      <a:lumMod val="50000"/>
                    </a:schemeClr>
                  </a:solidFill>
                </a:rPr>
                <a:t>Il s’établit cependant dans une logique constructive et permet à la Région de mieux comprendre les réalités du terrain</a:t>
              </a:r>
            </a:p>
          </p:txBody>
        </p:sp>
      </p:grpSp>
      <p:grpSp>
        <p:nvGrpSpPr>
          <p:cNvPr id="20" name="Grouper 19"/>
          <p:cNvGrpSpPr/>
          <p:nvPr/>
        </p:nvGrpSpPr>
        <p:grpSpPr>
          <a:xfrm>
            <a:off x="1064691" y="4149613"/>
            <a:ext cx="4998719" cy="922836"/>
            <a:chOff x="1064691" y="3633744"/>
            <a:chExt cx="4998719" cy="922836"/>
          </a:xfrm>
        </p:grpSpPr>
        <p:sp>
          <p:nvSpPr>
            <p:cNvPr id="21" name="Arc 20"/>
            <p:cNvSpPr/>
            <p:nvPr/>
          </p:nvSpPr>
          <p:spPr>
            <a:xfrm>
              <a:off x="5049950" y="3832680"/>
              <a:ext cx="1013460" cy="723900"/>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ZoneTexte 21"/>
            <p:cNvSpPr txBox="1"/>
            <p:nvPr/>
          </p:nvSpPr>
          <p:spPr>
            <a:xfrm>
              <a:off x="1064691" y="3633744"/>
              <a:ext cx="4480560" cy="646331"/>
            </a:xfrm>
            <a:prstGeom prst="rect">
              <a:avLst/>
            </a:prstGeom>
            <a:noFill/>
          </p:spPr>
          <p:txBody>
            <a:bodyPr wrap="square" rtlCol="0">
              <a:spAutoFit/>
            </a:bodyPr>
            <a:lstStyle/>
            <a:p>
              <a:pPr algn="r"/>
              <a:r>
                <a:rPr lang="fr-FR" b="1" dirty="0">
                  <a:solidFill>
                    <a:schemeClr val="bg1">
                      <a:lumMod val="50000"/>
                    </a:schemeClr>
                  </a:solidFill>
                </a:rPr>
                <a:t>Pour les organismes qui ne respecteraient pas leurs engagements</a:t>
              </a:r>
            </a:p>
          </p:txBody>
        </p:sp>
      </p:grpSp>
      <p:sp>
        <p:nvSpPr>
          <p:cNvPr id="2" name="Titre 1"/>
          <p:cNvSpPr>
            <a:spLocks noGrp="1"/>
          </p:cNvSpPr>
          <p:nvPr>
            <p:ph type="title"/>
          </p:nvPr>
        </p:nvSpPr>
        <p:spPr/>
        <p:txBody>
          <a:bodyPr/>
          <a:lstStyle/>
          <a:p>
            <a:pPr lvl="0"/>
            <a:r>
              <a:rPr lang="fr-FR" dirty="0"/>
              <a:t>La possibilité d’être inspecté</a:t>
            </a:r>
          </a:p>
        </p:txBody>
      </p:sp>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25</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p>
          <a:p>
            <a:endParaRPr lang="fr-FR" dirty="0"/>
          </a:p>
        </p:txBody>
      </p:sp>
      <p:grpSp>
        <p:nvGrpSpPr>
          <p:cNvPr id="8" name="Grouper 7"/>
          <p:cNvGrpSpPr/>
          <p:nvPr/>
        </p:nvGrpSpPr>
        <p:grpSpPr>
          <a:xfrm>
            <a:off x="3145047" y="2413022"/>
            <a:ext cx="5895642" cy="640729"/>
            <a:chOff x="838199" y="3085881"/>
            <a:chExt cx="2258459" cy="1876083"/>
          </a:xfrm>
        </p:grpSpPr>
        <p:sp>
          <p:nvSpPr>
            <p:cNvPr id="9" name="Rectangle 8"/>
            <p:cNvSpPr/>
            <p:nvPr/>
          </p:nvSpPr>
          <p:spPr>
            <a:xfrm>
              <a:off x="838200" y="3085881"/>
              <a:ext cx="2258458" cy="18760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838199" y="3193200"/>
              <a:ext cx="2258457" cy="1532011"/>
            </a:xfrm>
            <a:prstGeom prst="rect">
              <a:avLst/>
            </a:prstGeom>
            <a:noFill/>
          </p:spPr>
          <p:txBody>
            <a:bodyPr wrap="square" rtlCol="0">
              <a:spAutoFit/>
            </a:bodyPr>
            <a:lstStyle/>
            <a:p>
              <a:pPr algn="ctr"/>
              <a:r>
                <a:rPr lang="nl-BE" sz="2800" b="1" dirty="0">
                  <a:solidFill>
                    <a:schemeClr val="bg1"/>
                  </a:solidFill>
                </a:rPr>
                <a:t>Risques</a:t>
              </a:r>
              <a:endParaRPr lang="fr-FR" sz="2800" b="1" dirty="0">
                <a:solidFill>
                  <a:schemeClr val="bg1"/>
                </a:solidFill>
              </a:endParaRPr>
            </a:p>
          </p:txBody>
        </p:sp>
      </p:grpSp>
      <p:grpSp>
        <p:nvGrpSpPr>
          <p:cNvPr id="11" name="Grouper 10"/>
          <p:cNvGrpSpPr/>
          <p:nvPr/>
        </p:nvGrpSpPr>
        <p:grpSpPr>
          <a:xfrm>
            <a:off x="1064691" y="3226777"/>
            <a:ext cx="4998719" cy="922836"/>
            <a:chOff x="1064691" y="3633744"/>
            <a:chExt cx="4998719" cy="922836"/>
          </a:xfrm>
        </p:grpSpPr>
        <p:sp>
          <p:nvSpPr>
            <p:cNvPr id="12" name="Arc 11"/>
            <p:cNvSpPr/>
            <p:nvPr/>
          </p:nvSpPr>
          <p:spPr>
            <a:xfrm>
              <a:off x="5049950" y="3832680"/>
              <a:ext cx="1013460" cy="723900"/>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ZoneTexte 12"/>
            <p:cNvSpPr txBox="1"/>
            <p:nvPr/>
          </p:nvSpPr>
          <p:spPr>
            <a:xfrm>
              <a:off x="1064691" y="3633744"/>
              <a:ext cx="4480560" cy="369332"/>
            </a:xfrm>
            <a:prstGeom prst="rect">
              <a:avLst/>
            </a:prstGeom>
            <a:noFill/>
          </p:spPr>
          <p:txBody>
            <a:bodyPr wrap="square" rtlCol="0">
              <a:spAutoFit/>
            </a:bodyPr>
            <a:lstStyle/>
            <a:p>
              <a:pPr algn="r"/>
              <a:r>
                <a:rPr lang="fr-FR" b="1" dirty="0">
                  <a:solidFill>
                    <a:schemeClr val="bg1">
                      <a:lumMod val="50000"/>
                    </a:schemeClr>
                  </a:solidFill>
                </a:rPr>
                <a:t>Une suspension</a:t>
              </a:r>
            </a:p>
          </p:txBody>
        </p:sp>
      </p:grpSp>
      <p:grpSp>
        <p:nvGrpSpPr>
          <p:cNvPr id="14" name="Grouper 13"/>
          <p:cNvGrpSpPr/>
          <p:nvPr/>
        </p:nvGrpSpPr>
        <p:grpSpPr>
          <a:xfrm>
            <a:off x="6063410" y="3749925"/>
            <a:ext cx="4951095" cy="1197247"/>
            <a:chOff x="6050075" y="4304213"/>
            <a:chExt cx="4951095" cy="1197247"/>
          </a:xfrm>
        </p:grpSpPr>
        <p:sp>
          <p:nvSpPr>
            <p:cNvPr id="15" name="Arc 14"/>
            <p:cNvSpPr/>
            <p:nvPr/>
          </p:nvSpPr>
          <p:spPr>
            <a:xfrm rot="16200000">
              <a:off x="5941490" y="4596585"/>
              <a:ext cx="1013460" cy="796290"/>
            </a:xfrm>
            <a:prstGeom prst="arc">
              <a:avLst>
                <a:gd name="adj1" fmla="val 16200000"/>
                <a:gd name="adj2" fmla="val 613740"/>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ZoneTexte 15"/>
            <p:cNvSpPr txBox="1"/>
            <p:nvPr/>
          </p:nvSpPr>
          <p:spPr>
            <a:xfrm>
              <a:off x="6520610" y="4304213"/>
              <a:ext cx="4480560" cy="369332"/>
            </a:xfrm>
            <a:prstGeom prst="rect">
              <a:avLst/>
            </a:prstGeom>
            <a:noFill/>
          </p:spPr>
          <p:txBody>
            <a:bodyPr wrap="square" rtlCol="0">
              <a:spAutoFit/>
            </a:bodyPr>
            <a:lstStyle/>
            <a:p>
              <a:r>
                <a:rPr lang="fr-FR" b="1" dirty="0">
                  <a:solidFill>
                    <a:schemeClr val="bg1">
                      <a:lumMod val="50000"/>
                    </a:schemeClr>
                  </a:solidFill>
                </a:rPr>
                <a:t>Un retrait</a:t>
              </a:r>
            </a:p>
          </p:txBody>
        </p:sp>
      </p:grpSp>
      <p:cxnSp>
        <p:nvCxnSpPr>
          <p:cNvPr id="17" name="Connecteur droit 16"/>
          <p:cNvCxnSpPr/>
          <p:nvPr/>
        </p:nvCxnSpPr>
        <p:spPr>
          <a:xfrm>
            <a:off x="6055790" y="3023016"/>
            <a:ext cx="0" cy="2190263"/>
          </a:xfrm>
          <a:prstGeom prst="line">
            <a:avLst/>
          </a:prstGeom>
          <a:ln w="1270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68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1"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1000"/>
                                        <p:tgtEl>
                                          <p:spTgt spid="17"/>
                                        </p:tgtEl>
                                      </p:cBhvr>
                                    </p:animEffect>
                                  </p:childTnLst>
                                </p:cTn>
                              </p:par>
                            </p:childTnLst>
                          </p:cTn>
                        </p:par>
                        <p:par>
                          <p:cTn id="13" fill="hold">
                            <p:stCondLst>
                              <p:cond delay="2000"/>
                            </p:stCondLst>
                            <p:childTnLst>
                              <p:par>
                                <p:cTn id="14" presetID="22" presetClass="entr" presetSubtype="2"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right)">
                                      <p:cBhvr>
                                        <p:cTn id="16" dur="1000"/>
                                        <p:tgtEl>
                                          <p:spTgt spid="11"/>
                                        </p:tgtEl>
                                      </p:cBhvr>
                                    </p:animEffect>
                                  </p:childTnLst>
                                </p:cTn>
                              </p:par>
                            </p:childTnLst>
                          </p:cTn>
                        </p:par>
                        <p:par>
                          <p:cTn id="17" fill="hold">
                            <p:stCondLst>
                              <p:cond delay="3000"/>
                            </p:stCondLst>
                            <p:childTnLst>
                              <p:par>
                                <p:cTn id="18" presetID="22" presetClass="entr" presetSubtype="8"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1000"/>
                                        <p:tgtEl>
                                          <p:spTgt spid="14"/>
                                        </p:tgtEl>
                                      </p:cBhvr>
                                    </p:animEffect>
                                  </p:childTnLst>
                                </p:cTn>
                              </p:par>
                            </p:childTnLst>
                          </p:cTn>
                        </p:par>
                        <p:par>
                          <p:cTn id="21" fill="hold">
                            <p:stCondLst>
                              <p:cond delay="4000"/>
                            </p:stCondLst>
                            <p:childTnLst>
                              <p:par>
                                <p:cTn id="22" presetID="22" presetClass="entr" presetSubtype="2"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right)">
                                      <p:cBhvr>
                                        <p:cTn id="24" dur="1000"/>
                                        <p:tgtEl>
                                          <p:spTgt spid="20"/>
                                        </p:tgtEl>
                                      </p:cBhvr>
                                    </p:animEffect>
                                  </p:childTnLst>
                                </p:cTn>
                              </p:par>
                            </p:childTnLst>
                          </p:cTn>
                        </p:par>
                        <p:par>
                          <p:cTn id="25" fill="hold">
                            <p:stCondLst>
                              <p:cond delay="5000"/>
                            </p:stCondLst>
                            <p:childTnLst>
                              <p:par>
                                <p:cTn id="26" presetID="22" presetClass="entr" presetSubtype="8"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left)">
                                      <p:cBhvr>
                                        <p:cTn id="28"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26</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Vos avantages</a:t>
            </a:r>
            <a:endParaRPr lang="fr-FR" sz="2400" i="1" dirty="0"/>
          </a:p>
        </p:txBody>
      </p:sp>
      <p:sp>
        <p:nvSpPr>
          <p:cNvPr id="21" name="Titre 1"/>
          <p:cNvSpPr>
            <a:spLocks noGrp="1"/>
          </p:cNvSpPr>
          <p:nvPr>
            <p:ph type="title"/>
          </p:nvPr>
        </p:nvSpPr>
        <p:spPr/>
        <p:txBody>
          <a:bodyPr/>
          <a:lstStyle/>
          <a:p>
            <a:r>
              <a:rPr lang="fr-FR" dirty="0"/>
              <a:t>La possibilité d’être inspecté</a:t>
            </a:r>
          </a:p>
        </p:txBody>
      </p:sp>
      <p:grpSp>
        <p:nvGrpSpPr>
          <p:cNvPr id="23" name="Grouper 22"/>
          <p:cNvGrpSpPr/>
          <p:nvPr/>
        </p:nvGrpSpPr>
        <p:grpSpPr>
          <a:xfrm>
            <a:off x="4154727" y="2606374"/>
            <a:ext cx="3314700" cy="3314700"/>
            <a:chOff x="2110740" y="2606374"/>
            <a:chExt cx="3314700" cy="3314700"/>
          </a:xfrm>
        </p:grpSpPr>
        <p:sp>
          <p:nvSpPr>
            <p:cNvPr id="24" name="Ellipse 23"/>
            <p:cNvSpPr/>
            <p:nvPr/>
          </p:nvSpPr>
          <p:spPr>
            <a:xfrm>
              <a:off x="2110740" y="2606374"/>
              <a:ext cx="3314700" cy="3314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2171700" y="3236162"/>
              <a:ext cx="3250752" cy="523220"/>
            </a:xfrm>
            <a:prstGeom prst="rect">
              <a:avLst/>
            </a:prstGeom>
            <a:noFill/>
          </p:spPr>
          <p:txBody>
            <a:bodyPr wrap="square" rtlCol="0">
              <a:spAutoFit/>
            </a:bodyPr>
            <a:lstStyle/>
            <a:p>
              <a:pPr algn="ctr"/>
              <a:r>
                <a:rPr lang="fr-FR" sz="2800" b="1" dirty="0">
                  <a:solidFill>
                    <a:schemeClr val="bg1"/>
                  </a:solidFill>
                </a:rPr>
                <a:t>Un </a:t>
              </a:r>
              <a:r>
                <a:rPr lang="fr-FR" sz="2800" b="1" dirty="0" err="1">
                  <a:solidFill>
                    <a:schemeClr val="bg1"/>
                  </a:solidFill>
                </a:rPr>
                <a:t>contr</a:t>
              </a:r>
              <a:r>
                <a:rPr lang="nl-BE" sz="2800" b="1" dirty="0">
                  <a:solidFill>
                    <a:schemeClr val="bg1"/>
                  </a:solidFill>
                </a:rPr>
                <a:t>ôle</a:t>
              </a:r>
              <a:endParaRPr lang="fr-FR" sz="2800" b="1" dirty="0">
                <a:solidFill>
                  <a:schemeClr val="bg1"/>
                </a:solidFill>
              </a:endParaRPr>
            </a:p>
          </p:txBody>
        </p:sp>
        <p:sp>
          <p:nvSpPr>
            <p:cNvPr id="26" name="ZoneTexte 25"/>
            <p:cNvSpPr txBox="1"/>
            <p:nvPr/>
          </p:nvSpPr>
          <p:spPr>
            <a:xfrm>
              <a:off x="2171700" y="3933048"/>
              <a:ext cx="3250752" cy="1015663"/>
            </a:xfrm>
            <a:prstGeom prst="rect">
              <a:avLst/>
            </a:prstGeom>
            <a:noFill/>
          </p:spPr>
          <p:txBody>
            <a:bodyPr wrap="square" rtlCol="0">
              <a:spAutoFit/>
            </a:bodyPr>
            <a:lstStyle/>
            <a:p>
              <a:pPr lvl="0" algn="ctr"/>
              <a:r>
                <a:rPr lang="fr-FR" sz="2000" b="1" dirty="0">
                  <a:solidFill>
                    <a:schemeClr val="bg1"/>
                  </a:solidFill>
                </a:rPr>
                <a:t>Pour savoir où vous en êtes dans la mise en œuvre</a:t>
              </a:r>
              <a:br>
                <a:rPr lang="fr-FR" sz="2000" b="1" dirty="0">
                  <a:solidFill>
                    <a:schemeClr val="bg1"/>
                  </a:solidFill>
                </a:rPr>
              </a:br>
              <a:r>
                <a:rPr lang="fr-FR" sz="2000" b="1" dirty="0">
                  <a:solidFill>
                    <a:schemeClr val="bg1"/>
                  </a:solidFill>
                </a:rPr>
                <a:t>de vos projets</a:t>
              </a:r>
            </a:p>
          </p:txBody>
        </p:sp>
      </p:grpSp>
    </p:spTree>
    <p:extLst>
      <p:ext uri="{BB962C8B-B14F-4D97-AF65-F5344CB8AC3E}">
        <p14:creationId xmlns:p14="http://schemas.microsoft.com/office/powerpoint/2010/main" val="78198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strVal val="#ppt_w*0.70"/>
                                          </p:val>
                                        </p:tav>
                                        <p:tav tm="100000">
                                          <p:val>
                                            <p:strVal val="#ppt_w"/>
                                          </p:val>
                                        </p:tav>
                                      </p:tavLst>
                                    </p:anim>
                                    <p:anim calcmode="lin" valueType="num">
                                      <p:cBhvr>
                                        <p:cTn id="8" dur="1000" fill="hold"/>
                                        <p:tgtEl>
                                          <p:spTgt spid="23"/>
                                        </p:tgtEl>
                                        <p:attrNameLst>
                                          <p:attrName>ppt_h</p:attrName>
                                        </p:attrNameLst>
                                      </p:cBhvr>
                                      <p:tavLst>
                                        <p:tav tm="0">
                                          <p:val>
                                            <p:strVal val="#ppt_h"/>
                                          </p:val>
                                        </p:tav>
                                        <p:tav tm="100000">
                                          <p:val>
                                            <p:strVal val="#ppt_h"/>
                                          </p:val>
                                        </p:tav>
                                      </p:tavLst>
                                    </p:anim>
                                    <p:animEffect transition="in" filter="fade">
                                      <p:cBhvr>
                                        <p:cTn id="9"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27</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sp>
        <p:nvSpPr>
          <p:cNvPr id="15" name="Rectangle 14"/>
          <p:cNvSpPr/>
          <p:nvPr/>
        </p:nvSpPr>
        <p:spPr>
          <a:xfrm>
            <a:off x="2531203" y="2426887"/>
            <a:ext cx="7354163" cy="1903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811766" y="2549229"/>
            <a:ext cx="6852550" cy="1631216"/>
          </a:xfrm>
          <a:prstGeom prst="rect">
            <a:avLst/>
          </a:prstGeom>
          <a:noFill/>
        </p:spPr>
        <p:txBody>
          <a:bodyPr wrap="square" rtlCol="0">
            <a:spAutoFit/>
          </a:bodyPr>
          <a:lstStyle/>
          <a:p>
            <a:pPr lvl="0" algn="ctr"/>
            <a:r>
              <a:rPr lang="fr-FR" sz="2000" b="1" dirty="0">
                <a:solidFill>
                  <a:schemeClr val="bg1"/>
                </a:solidFill>
              </a:rPr>
              <a:t>Un contrôle n’est pas annoncé. En revanche, un second rendez-vous peut être pris afin de laisser la possibilité aux personnes absentes lors du contrôle de s’exprimer ou de laisser le temps nécessaire à un rassemblement d’éventuels documents nécessaires à l’inspection.</a:t>
            </a:r>
          </a:p>
        </p:txBody>
      </p:sp>
      <p:sp>
        <p:nvSpPr>
          <p:cNvPr id="3" name="Titre 2"/>
          <p:cNvSpPr>
            <a:spLocks noGrp="1"/>
          </p:cNvSpPr>
          <p:nvPr>
            <p:ph type="title"/>
          </p:nvPr>
        </p:nvSpPr>
        <p:spPr/>
        <p:txBody>
          <a:bodyPr/>
          <a:lstStyle/>
          <a:p>
            <a:r>
              <a:rPr lang="fr-FR" dirty="0"/>
              <a:t>La possibilité d’être inspecté</a:t>
            </a:r>
          </a:p>
        </p:txBody>
      </p:sp>
      <p:grpSp>
        <p:nvGrpSpPr>
          <p:cNvPr id="18" name="Grouper 17"/>
          <p:cNvGrpSpPr/>
          <p:nvPr/>
        </p:nvGrpSpPr>
        <p:grpSpPr>
          <a:xfrm>
            <a:off x="2531203" y="4856465"/>
            <a:ext cx="7354163" cy="1240203"/>
            <a:chOff x="2842260" y="4165098"/>
            <a:chExt cx="6591300" cy="1542027"/>
          </a:xfrm>
        </p:grpSpPr>
        <p:sp>
          <p:nvSpPr>
            <p:cNvPr id="19" name="Rectangle 18"/>
            <p:cNvSpPr/>
            <p:nvPr/>
          </p:nvSpPr>
          <p:spPr>
            <a:xfrm>
              <a:off x="2842260" y="4165098"/>
              <a:ext cx="6591300" cy="1542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3093720" y="4287442"/>
              <a:ext cx="6141720" cy="1262841"/>
            </a:xfrm>
            <a:prstGeom prst="rect">
              <a:avLst/>
            </a:prstGeom>
            <a:noFill/>
          </p:spPr>
          <p:txBody>
            <a:bodyPr wrap="square" rtlCol="0">
              <a:spAutoFit/>
            </a:bodyPr>
            <a:lstStyle/>
            <a:p>
              <a:pPr lvl="0" algn="ctr"/>
              <a:r>
                <a:rPr lang="fr-FR" sz="2000" b="1" dirty="0">
                  <a:solidFill>
                    <a:schemeClr val="bg1"/>
                  </a:solidFill>
                </a:rPr>
                <a:t>Une décision prise suite à un contrôle peut toujours faire l’objet d’une intervention du Médiateur ou d’un recours</a:t>
              </a:r>
              <a:br>
                <a:rPr lang="fr-FR" sz="2000" b="1" dirty="0">
                  <a:solidFill>
                    <a:schemeClr val="bg1"/>
                  </a:solidFill>
                </a:rPr>
              </a:br>
              <a:r>
                <a:rPr lang="fr-FR" sz="2000" b="1" dirty="0">
                  <a:solidFill>
                    <a:schemeClr val="bg1"/>
                  </a:solidFill>
                </a:rPr>
                <a:t>auprès du Conseil d’Etat.</a:t>
              </a:r>
            </a:p>
          </p:txBody>
        </p:sp>
      </p:grpSp>
      <p:grpSp>
        <p:nvGrpSpPr>
          <p:cNvPr id="21" name="Grouper 20"/>
          <p:cNvGrpSpPr/>
          <p:nvPr/>
        </p:nvGrpSpPr>
        <p:grpSpPr>
          <a:xfrm>
            <a:off x="6106946" y="3990696"/>
            <a:ext cx="229573" cy="833659"/>
            <a:chOff x="6106946" y="3299329"/>
            <a:chExt cx="229573" cy="833659"/>
          </a:xfrm>
        </p:grpSpPr>
        <p:sp>
          <p:nvSpPr>
            <p:cNvPr id="24" name="Triangle 23"/>
            <p:cNvSpPr/>
            <p:nvPr/>
          </p:nvSpPr>
          <p:spPr>
            <a:xfrm rot="10800000">
              <a:off x="6106946" y="3935080"/>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5" name="Connecteur droit 24"/>
            <p:cNvCxnSpPr/>
            <p:nvPr/>
          </p:nvCxnSpPr>
          <p:spPr>
            <a:xfrm flipH="1">
              <a:off x="6208285" y="3299329"/>
              <a:ext cx="1" cy="635751"/>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pic>
        <p:nvPicPr>
          <p:cNvPr id="17" name="Imag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428769"/>
            <a:ext cx="1429782" cy="1304629"/>
          </a:xfrm>
          <a:prstGeom prst="rect">
            <a:avLst/>
          </a:prstGeom>
        </p:spPr>
      </p:pic>
    </p:spTree>
    <p:extLst>
      <p:ext uri="{BB962C8B-B14F-4D97-AF65-F5344CB8AC3E}">
        <p14:creationId xmlns:p14="http://schemas.microsoft.com/office/powerpoint/2010/main" val="67283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1000"/>
                                        <p:tgtEl>
                                          <p:spTgt spid="21"/>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1+#ppt_w/2"/>
                                          </p:val>
                                        </p:tav>
                                        <p:tav tm="100000">
                                          <p:val>
                                            <p:strVal val="#ppt_x"/>
                                          </p:val>
                                        </p:tav>
                                      </p:tavLst>
                                    </p:anim>
                                    <p:anim calcmode="lin" valueType="num">
                                      <p:cBhvr additive="base">
                                        <p:cTn id="12"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28</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sp>
        <p:nvSpPr>
          <p:cNvPr id="15" name="Rectangle 14"/>
          <p:cNvSpPr/>
          <p:nvPr/>
        </p:nvSpPr>
        <p:spPr>
          <a:xfrm>
            <a:off x="2531203" y="2426887"/>
            <a:ext cx="7354163" cy="16620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2811766" y="2549229"/>
            <a:ext cx="6852550" cy="1323439"/>
          </a:xfrm>
          <a:prstGeom prst="rect">
            <a:avLst/>
          </a:prstGeom>
          <a:noFill/>
        </p:spPr>
        <p:txBody>
          <a:bodyPr wrap="square" rtlCol="0">
            <a:spAutoFit/>
          </a:bodyPr>
          <a:lstStyle/>
          <a:p>
            <a:pPr lvl="0" algn="ctr"/>
            <a:r>
              <a:rPr lang="fr-FR" sz="2000" b="1" dirty="0">
                <a:solidFill>
                  <a:schemeClr val="bg1"/>
                </a:solidFill>
              </a:rPr>
              <a:t>L’inspecteur évalue la mise en œuvre des projets mais n’a pas le rôle de conseiller. N’hésitez cependant pas, en cas de besoin, à prendre contact avec la Direction de l’Economie </a:t>
            </a:r>
            <a:r>
              <a:rPr lang="fr-FR" sz="2000" b="1" dirty="0" smtClean="0">
                <a:solidFill>
                  <a:schemeClr val="bg1"/>
                </a:solidFill>
              </a:rPr>
              <a:t>sociale </a:t>
            </a:r>
            <a:r>
              <a:rPr lang="fr-FR" sz="2000" b="1" dirty="0">
                <a:solidFill>
                  <a:schemeClr val="bg1"/>
                </a:solidFill>
              </a:rPr>
              <a:t>afin d’obtenir des conseils.</a:t>
            </a:r>
          </a:p>
        </p:txBody>
      </p:sp>
      <p:sp>
        <p:nvSpPr>
          <p:cNvPr id="3" name="Titre 2"/>
          <p:cNvSpPr>
            <a:spLocks noGrp="1"/>
          </p:cNvSpPr>
          <p:nvPr>
            <p:ph type="title"/>
          </p:nvPr>
        </p:nvSpPr>
        <p:spPr/>
        <p:txBody>
          <a:bodyPr/>
          <a:lstStyle/>
          <a:p>
            <a:r>
              <a:rPr lang="fr-FR" dirty="0"/>
              <a:t>La possibilité d’être inspecté</a:t>
            </a:r>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426887"/>
            <a:ext cx="1429782" cy="1304629"/>
          </a:xfrm>
          <a:prstGeom prst="rect">
            <a:avLst/>
          </a:prstGeom>
        </p:spPr>
      </p:pic>
    </p:spTree>
    <p:extLst>
      <p:ext uri="{BB962C8B-B14F-4D97-AF65-F5344CB8AC3E}">
        <p14:creationId xmlns:p14="http://schemas.microsoft.com/office/powerpoint/2010/main" val="3296435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29</a:t>
            </a:fld>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 name="Grouper 1"/>
          <p:cNvGrpSpPr/>
          <p:nvPr/>
        </p:nvGrpSpPr>
        <p:grpSpPr>
          <a:xfrm>
            <a:off x="838200" y="2541899"/>
            <a:ext cx="10629900" cy="650205"/>
            <a:chOff x="838200" y="2541899"/>
            <a:chExt cx="10629900" cy="650205"/>
          </a:xfrm>
        </p:grpSpPr>
        <p:sp>
          <p:nvSpPr>
            <p:cNvPr id="19" name="Rectangle 18"/>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Quelles peuvent être les conséquences suite à un contrôle ?</a:t>
              </a:r>
            </a:p>
          </p:txBody>
        </p:sp>
      </p:grpSp>
      <p:grpSp>
        <p:nvGrpSpPr>
          <p:cNvPr id="3" name="Grouper 2"/>
          <p:cNvGrpSpPr/>
          <p:nvPr/>
        </p:nvGrpSpPr>
        <p:grpSpPr>
          <a:xfrm>
            <a:off x="887730" y="3194849"/>
            <a:ext cx="10629900" cy="1484832"/>
            <a:chOff x="887730" y="3194849"/>
            <a:chExt cx="10629900" cy="1484832"/>
          </a:xfrm>
        </p:grpSpPr>
        <p:sp>
          <p:nvSpPr>
            <p:cNvPr id="21" name="Triangle 20"/>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887730" y="4033350"/>
              <a:ext cx="10629900" cy="646331"/>
            </a:xfrm>
            <a:prstGeom prst="rect">
              <a:avLst/>
            </a:prstGeom>
            <a:noFill/>
          </p:spPr>
          <p:txBody>
            <a:bodyPr wrap="square" rtlCol="0">
              <a:spAutoFit/>
            </a:bodyPr>
            <a:lstStyle/>
            <a:p>
              <a:pPr algn="ctr"/>
              <a:r>
                <a:rPr lang="fr-FR" b="1" dirty="0">
                  <a:solidFill>
                    <a:schemeClr val="accent6"/>
                  </a:solidFill>
                </a:rPr>
                <a:t>Un contrôle peut aboutir à une suspension / un retrait de l’agrément pour les organismes qui ne respecteraient pas leurs engagements. </a:t>
              </a:r>
            </a:p>
          </p:txBody>
        </p:sp>
        <p:cxnSp>
          <p:nvCxnSpPr>
            <p:cNvPr id="25" name="Connecteur droit 24"/>
            <p:cNvCxnSpPr/>
            <p:nvPr/>
          </p:nvCxnSpPr>
          <p:spPr>
            <a:xfrm flipH="1">
              <a:off x="6208284" y="3299329"/>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16" name="Espace réservé du texte 6"/>
          <p:cNvSpPr>
            <a:spLocks noGrp="1"/>
          </p:cNvSpPr>
          <p:nvPr>
            <p:ph type="body" sz="half" idx="2"/>
          </p:nvPr>
        </p:nvSpPr>
        <p:spPr>
          <a:xfrm>
            <a:off x="839788" y="1498596"/>
            <a:ext cx="9602721" cy="282960"/>
          </a:xfrm>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17" name="Titre 1"/>
          <p:cNvSpPr>
            <a:spLocks noGrp="1"/>
          </p:cNvSpPr>
          <p:nvPr>
            <p:ph type="title"/>
          </p:nvPr>
        </p:nvSpPr>
        <p:spPr>
          <a:xfrm>
            <a:off x="838200" y="958468"/>
            <a:ext cx="4973877" cy="507078"/>
          </a:xfrm>
        </p:spPr>
        <p:txBody>
          <a:bodyPr/>
          <a:lstStyle/>
          <a:p>
            <a:r>
              <a:rPr lang="fr-FR" dirty="0"/>
              <a:t>La possibilité d’être inspecté</a:t>
            </a:r>
          </a:p>
        </p:txBody>
      </p:sp>
    </p:spTree>
    <p:extLst>
      <p:ext uri="{BB962C8B-B14F-4D97-AF65-F5344CB8AC3E}">
        <p14:creationId xmlns:p14="http://schemas.microsoft.com/office/powerpoint/2010/main" val="5821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58468"/>
            <a:ext cx="6322764" cy="507078"/>
          </a:xfrm>
        </p:spPr>
        <p:txBody>
          <a:bodyPr/>
          <a:lstStyle/>
          <a:p>
            <a:r>
              <a:rPr lang="fr-FR" b="0" dirty="0">
                <a:latin typeface="Calibri Light" charset="0"/>
                <a:ea typeface="Calibri Light" charset="0"/>
                <a:cs typeface="Calibri Light" charset="0"/>
              </a:rPr>
              <a:t>EN BREF, </a:t>
            </a:r>
            <a:r>
              <a:rPr lang="fr-FR" dirty="0"/>
              <a:t>ce qui va changer pour vous...</a:t>
            </a:r>
          </a:p>
        </p:txBody>
      </p:sp>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9" name="Espace réservé du contenu 2"/>
          <p:cNvSpPr>
            <a:spLocks noGrp="1"/>
          </p:cNvSpPr>
          <p:nvPr>
            <p:ph idx="1"/>
          </p:nvPr>
        </p:nvSpPr>
        <p:spPr>
          <a:xfrm>
            <a:off x="838200" y="2115239"/>
            <a:ext cx="10515600" cy="569123"/>
          </a:xfrm>
        </p:spPr>
        <p:txBody>
          <a:bodyPr>
            <a:normAutofit/>
          </a:bodyPr>
          <a:lstStyle/>
          <a:p>
            <a:pPr lvl="0"/>
            <a:r>
              <a:rPr lang="fr-FR" dirty="0"/>
              <a:t>Pour les </a:t>
            </a:r>
            <a:r>
              <a:rPr lang="fr-FR" dirty="0" smtClean="0"/>
              <a:t>structures</a:t>
            </a:r>
            <a:r>
              <a:rPr lang="is-IS" dirty="0" smtClean="0"/>
              <a:t>…</a:t>
            </a:r>
            <a:endParaRPr lang="fr-FR" dirty="0"/>
          </a:p>
        </p:txBody>
      </p:sp>
      <p:grpSp>
        <p:nvGrpSpPr>
          <p:cNvPr id="8" name="Grouper 7"/>
          <p:cNvGrpSpPr/>
          <p:nvPr/>
        </p:nvGrpSpPr>
        <p:grpSpPr>
          <a:xfrm>
            <a:off x="3958761" y="2763485"/>
            <a:ext cx="2258458" cy="644796"/>
            <a:chOff x="4966771" y="2763485"/>
            <a:chExt cx="2258458" cy="644796"/>
          </a:xfrm>
        </p:grpSpPr>
        <p:sp>
          <p:nvSpPr>
            <p:cNvPr id="11" name="Rectangle 10"/>
            <p:cNvSpPr/>
            <p:nvPr/>
          </p:nvSpPr>
          <p:spPr>
            <a:xfrm>
              <a:off x="4966771" y="2763485"/>
              <a:ext cx="2258458" cy="6447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4966771" y="2885828"/>
              <a:ext cx="2258457" cy="400110"/>
            </a:xfrm>
            <a:prstGeom prst="rect">
              <a:avLst/>
            </a:prstGeom>
            <a:noFill/>
          </p:spPr>
          <p:txBody>
            <a:bodyPr wrap="square" rtlCol="0">
              <a:spAutoFit/>
            </a:bodyPr>
            <a:lstStyle/>
            <a:p>
              <a:pPr algn="ctr"/>
              <a:r>
                <a:rPr lang="fr-FR" sz="2000" b="1" dirty="0">
                  <a:solidFill>
                    <a:schemeClr val="bg1"/>
                  </a:solidFill>
                </a:rPr>
                <a:t>Mesure SINE</a:t>
              </a:r>
            </a:p>
          </p:txBody>
        </p:sp>
      </p:grpSp>
      <p:grpSp>
        <p:nvGrpSpPr>
          <p:cNvPr id="10" name="Grouper 9"/>
          <p:cNvGrpSpPr/>
          <p:nvPr/>
        </p:nvGrpSpPr>
        <p:grpSpPr>
          <a:xfrm>
            <a:off x="6847967" y="2763485"/>
            <a:ext cx="2258458" cy="644795"/>
            <a:chOff x="9071013" y="2763485"/>
            <a:chExt cx="2258458" cy="644795"/>
          </a:xfrm>
        </p:grpSpPr>
        <p:sp>
          <p:nvSpPr>
            <p:cNvPr id="12" name="Rectangle 11"/>
            <p:cNvSpPr/>
            <p:nvPr/>
          </p:nvSpPr>
          <p:spPr>
            <a:xfrm>
              <a:off x="9071013" y="2763485"/>
              <a:ext cx="2258458" cy="6447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9071014" y="2885827"/>
              <a:ext cx="2258457" cy="400110"/>
            </a:xfrm>
            <a:prstGeom prst="rect">
              <a:avLst/>
            </a:prstGeom>
            <a:noFill/>
          </p:spPr>
          <p:txBody>
            <a:bodyPr wrap="square" rtlCol="0">
              <a:spAutoFit/>
            </a:bodyPr>
            <a:lstStyle/>
            <a:p>
              <a:pPr algn="ctr"/>
              <a:r>
                <a:rPr lang="fr-FR" sz="2000" b="1" dirty="0">
                  <a:solidFill>
                    <a:schemeClr val="bg1"/>
                  </a:solidFill>
                </a:rPr>
                <a:t>Rapport d’activités</a:t>
              </a:r>
            </a:p>
          </p:txBody>
        </p:sp>
      </p:grpSp>
      <p:grpSp>
        <p:nvGrpSpPr>
          <p:cNvPr id="16" name="Grouper 15"/>
          <p:cNvGrpSpPr/>
          <p:nvPr/>
        </p:nvGrpSpPr>
        <p:grpSpPr>
          <a:xfrm>
            <a:off x="3958761" y="3741964"/>
            <a:ext cx="2491767" cy="646331"/>
            <a:chOff x="4966771" y="3741964"/>
            <a:chExt cx="2491767" cy="646331"/>
          </a:xfrm>
        </p:grpSpPr>
        <p:sp>
          <p:nvSpPr>
            <p:cNvPr id="25" name="Rectangle 24"/>
            <p:cNvSpPr/>
            <p:nvPr/>
          </p:nvSpPr>
          <p:spPr>
            <a:xfrm>
              <a:off x="4966771" y="3800819"/>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5198125" y="3741964"/>
              <a:ext cx="2260413" cy="646331"/>
            </a:xfrm>
            <a:prstGeom prst="rect">
              <a:avLst/>
            </a:prstGeom>
            <a:noFill/>
          </p:spPr>
          <p:txBody>
            <a:bodyPr wrap="square" rtlCol="0">
              <a:spAutoFit/>
            </a:bodyPr>
            <a:lstStyle/>
            <a:p>
              <a:r>
                <a:rPr lang="fr-FR" b="1" dirty="0">
                  <a:solidFill>
                    <a:schemeClr val="bg1">
                      <a:lumMod val="50000"/>
                    </a:schemeClr>
                  </a:solidFill>
                </a:rPr>
                <a:t>Possibilité d’y accéder pour les ASBL</a:t>
              </a:r>
            </a:p>
          </p:txBody>
        </p:sp>
      </p:grpSp>
      <p:grpSp>
        <p:nvGrpSpPr>
          <p:cNvPr id="17" name="Grouper 16"/>
          <p:cNvGrpSpPr/>
          <p:nvPr/>
        </p:nvGrpSpPr>
        <p:grpSpPr>
          <a:xfrm>
            <a:off x="6847967" y="3741964"/>
            <a:ext cx="3018838" cy="646331"/>
            <a:chOff x="9071013" y="3741964"/>
            <a:chExt cx="3018838" cy="646331"/>
          </a:xfrm>
        </p:grpSpPr>
        <p:sp>
          <p:nvSpPr>
            <p:cNvPr id="30" name="Rectangle 29"/>
            <p:cNvSpPr/>
            <p:nvPr/>
          </p:nvSpPr>
          <p:spPr>
            <a:xfrm>
              <a:off x="9071013" y="3800819"/>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9302367" y="3741964"/>
              <a:ext cx="2787484" cy="646331"/>
            </a:xfrm>
            <a:prstGeom prst="rect">
              <a:avLst/>
            </a:prstGeom>
            <a:noFill/>
          </p:spPr>
          <p:txBody>
            <a:bodyPr wrap="square" rtlCol="0">
              <a:spAutoFit/>
            </a:bodyPr>
            <a:lstStyle/>
            <a:p>
              <a:r>
                <a:rPr lang="fr-FR" b="1" dirty="0">
                  <a:solidFill>
                    <a:schemeClr val="bg1">
                      <a:lumMod val="50000"/>
                    </a:schemeClr>
                  </a:solidFill>
                </a:rPr>
                <a:t>A remettre </a:t>
              </a:r>
              <a:br>
                <a:rPr lang="fr-FR" b="1" dirty="0">
                  <a:solidFill>
                    <a:schemeClr val="bg1">
                      <a:lumMod val="50000"/>
                    </a:schemeClr>
                  </a:solidFill>
                </a:rPr>
              </a:br>
              <a:r>
                <a:rPr lang="fr-FR" b="1" dirty="0">
                  <a:solidFill>
                    <a:schemeClr val="bg1">
                      <a:lumMod val="50000"/>
                    </a:schemeClr>
                  </a:solidFill>
                </a:rPr>
                <a:t>chaque année</a:t>
              </a:r>
            </a:p>
          </p:txBody>
        </p:sp>
      </p:grpSp>
      <p:grpSp>
        <p:nvGrpSpPr>
          <p:cNvPr id="3" name="Grouper 2"/>
          <p:cNvGrpSpPr/>
          <p:nvPr/>
        </p:nvGrpSpPr>
        <p:grpSpPr>
          <a:xfrm>
            <a:off x="838200" y="2763485"/>
            <a:ext cx="2258458" cy="644796"/>
            <a:chOff x="838200" y="2763485"/>
            <a:chExt cx="2258458" cy="644796"/>
          </a:xfrm>
        </p:grpSpPr>
        <p:sp>
          <p:nvSpPr>
            <p:cNvPr id="34" name="Rectangle 33"/>
            <p:cNvSpPr/>
            <p:nvPr/>
          </p:nvSpPr>
          <p:spPr>
            <a:xfrm>
              <a:off x="838200" y="2763485"/>
              <a:ext cx="2258458" cy="6447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838200" y="2885828"/>
              <a:ext cx="2258457" cy="400110"/>
            </a:xfrm>
            <a:prstGeom prst="rect">
              <a:avLst/>
            </a:prstGeom>
            <a:noFill/>
          </p:spPr>
          <p:txBody>
            <a:bodyPr wrap="square" rtlCol="0">
              <a:spAutoFit/>
            </a:bodyPr>
            <a:lstStyle/>
            <a:p>
              <a:pPr algn="ctr"/>
              <a:r>
                <a:rPr lang="fr-FR" sz="2000" b="1" dirty="0">
                  <a:solidFill>
                    <a:schemeClr val="bg1"/>
                  </a:solidFill>
                </a:rPr>
                <a:t>Renouvellement</a:t>
              </a:r>
            </a:p>
          </p:txBody>
        </p:sp>
      </p:grpSp>
      <p:grpSp>
        <p:nvGrpSpPr>
          <p:cNvPr id="13" name="Grouper 12"/>
          <p:cNvGrpSpPr/>
          <p:nvPr/>
        </p:nvGrpSpPr>
        <p:grpSpPr>
          <a:xfrm>
            <a:off x="838200" y="3741964"/>
            <a:ext cx="3392520" cy="646331"/>
            <a:chOff x="838200" y="3741964"/>
            <a:chExt cx="3392520" cy="646331"/>
          </a:xfrm>
        </p:grpSpPr>
        <p:sp>
          <p:nvSpPr>
            <p:cNvPr id="36" name="Rectangle 35"/>
            <p:cNvSpPr/>
            <p:nvPr/>
          </p:nvSpPr>
          <p:spPr>
            <a:xfrm>
              <a:off x="838200" y="3800819"/>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1069554" y="3741964"/>
              <a:ext cx="3161166" cy="646331"/>
            </a:xfrm>
            <a:prstGeom prst="rect">
              <a:avLst/>
            </a:prstGeom>
            <a:noFill/>
          </p:spPr>
          <p:txBody>
            <a:bodyPr wrap="square" rtlCol="0">
              <a:spAutoFit/>
            </a:bodyPr>
            <a:lstStyle/>
            <a:p>
              <a:r>
                <a:rPr lang="fr-FR" b="1" dirty="0">
                  <a:solidFill>
                    <a:schemeClr val="bg1">
                      <a:lumMod val="50000"/>
                    </a:schemeClr>
                  </a:solidFill>
                </a:rPr>
                <a:t>De l’agrément n’est plus automatique</a:t>
              </a:r>
            </a:p>
          </p:txBody>
        </p:sp>
      </p:grpSp>
      <p:grpSp>
        <p:nvGrpSpPr>
          <p:cNvPr id="27" name="Grouper 26"/>
          <p:cNvGrpSpPr/>
          <p:nvPr/>
        </p:nvGrpSpPr>
        <p:grpSpPr>
          <a:xfrm>
            <a:off x="9691171" y="2763485"/>
            <a:ext cx="2258458" cy="644795"/>
            <a:chOff x="9071013" y="2763485"/>
            <a:chExt cx="2258458" cy="644795"/>
          </a:xfrm>
        </p:grpSpPr>
        <p:sp>
          <p:nvSpPr>
            <p:cNvPr id="28" name="Rectangle 27"/>
            <p:cNvSpPr/>
            <p:nvPr/>
          </p:nvSpPr>
          <p:spPr>
            <a:xfrm>
              <a:off x="9071013" y="2763485"/>
              <a:ext cx="2258458" cy="644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9071014" y="2885827"/>
              <a:ext cx="2258457" cy="400110"/>
            </a:xfrm>
            <a:prstGeom prst="rect">
              <a:avLst/>
            </a:prstGeom>
            <a:noFill/>
          </p:spPr>
          <p:txBody>
            <a:bodyPr wrap="square" rtlCol="0">
              <a:spAutoFit/>
            </a:bodyPr>
            <a:lstStyle/>
            <a:p>
              <a:pPr algn="ctr"/>
              <a:r>
                <a:rPr lang="fr-FR" sz="2000" b="1" dirty="0">
                  <a:solidFill>
                    <a:schemeClr val="bg1"/>
                  </a:solidFill>
                </a:rPr>
                <a:t>Inspection</a:t>
              </a:r>
            </a:p>
          </p:txBody>
        </p:sp>
      </p:grpSp>
    </p:spTree>
    <p:extLst>
      <p:ext uri="{BB962C8B-B14F-4D97-AF65-F5344CB8AC3E}">
        <p14:creationId xmlns:p14="http://schemas.microsoft.com/office/powerpoint/2010/main" val="212088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1000" fill="hold"/>
                                        <p:tgtEl>
                                          <p:spTgt spid="13"/>
                                        </p:tgtEl>
                                        <p:attrNameLst>
                                          <p:attrName>ppt_x</p:attrName>
                                        </p:attrNameLst>
                                      </p:cBhvr>
                                      <p:tavLst>
                                        <p:tav tm="0">
                                          <p:val>
                                            <p:strVal val="0-#ppt_w/2"/>
                                          </p:val>
                                        </p:tav>
                                        <p:tav tm="100000">
                                          <p:val>
                                            <p:strVal val="#ppt_x"/>
                                          </p:val>
                                        </p:tav>
                                      </p:tavLst>
                                    </p:anim>
                                    <p:anim calcmode="lin" valueType="num">
                                      <p:cBhvr additive="base">
                                        <p:cTn id="12"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1000" fill="hold"/>
                                        <p:tgtEl>
                                          <p:spTgt spid="16"/>
                                        </p:tgtEl>
                                        <p:attrNameLst>
                                          <p:attrName>ppt_x</p:attrName>
                                        </p:attrNameLst>
                                      </p:cBhvr>
                                      <p:tavLst>
                                        <p:tav tm="0">
                                          <p:val>
                                            <p:strVal val="#ppt_x"/>
                                          </p:val>
                                        </p:tav>
                                        <p:tav tm="100000">
                                          <p:val>
                                            <p:strVal val="#ppt_x"/>
                                          </p:val>
                                        </p:tav>
                                      </p:tavLst>
                                    </p:anim>
                                    <p:anim calcmode="lin" valueType="num">
                                      <p:cBhvr additive="base">
                                        <p:cTn id="22"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childTnLst>
                                </p:cTn>
                              </p:par>
                            </p:childTnLst>
                          </p:cTn>
                        </p:par>
                        <p:par>
                          <p:cTn id="28" fill="hold">
                            <p:stCondLst>
                              <p:cond delay="1000"/>
                            </p:stCondLst>
                            <p:childTnLst>
                              <p:par>
                                <p:cTn id="29" presetID="2" presetClass="entr" presetSubtype="2"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1+#ppt_w/2"/>
                                          </p:val>
                                        </p:tav>
                                        <p:tav tm="100000">
                                          <p:val>
                                            <p:strVal val="#ppt_x"/>
                                          </p:val>
                                        </p:tav>
                                      </p:tavLst>
                                    </p:anim>
                                    <p:anim calcmode="lin" valueType="num">
                                      <p:cBhvr additive="base">
                                        <p:cTn id="32"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30</a:t>
            </a:fld>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sp>
        <p:nvSpPr>
          <p:cNvPr id="19" name="Rectangle 18"/>
          <p:cNvSpPr/>
          <p:nvPr/>
        </p:nvSpPr>
        <p:spPr>
          <a:xfrm>
            <a:off x="838200" y="2541899"/>
            <a:ext cx="10629900" cy="91907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937260" y="2664242"/>
            <a:ext cx="10530840" cy="707886"/>
          </a:xfrm>
          <a:prstGeom prst="rect">
            <a:avLst/>
          </a:prstGeom>
          <a:noFill/>
        </p:spPr>
        <p:txBody>
          <a:bodyPr wrap="square" rtlCol="0">
            <a:spAutoFit/>
          </a:bodyPr>
          <a:lstStyle/>
          <a:p>
            <a:pPr lvl="0" algn="ctr"/>
            <a:r>
              <a:rPr lang="fr-FR" sz="2000" b="1" dirty="0">
                <a:solidFill>
                  <a:schemeClr val="bg1"/>
                </a:solidFill>
              </a:rPr>
              <a:t>Etant donné que les contrôles sont effectués par différents inspecteurs, comment puis-je m’assurer que l’objectivité des contrôles est préservée ?</a:t>
            </a:r>
          </a:p>
        </p:txBody>
      </p:sp>
      <p:grpSp>
        <p:nvGrpSpPr>
          <p:cNvPr id="3" name="Grouper 2"/>
          <p:cNvGrpSpPr/>
          <p:nvPr/>
        </p:nvGrpSpPr>
        <p:grpSpPr>
          <a:xfrm>
            <a:off x="887730" y="3447670"/>
            <a:ext cx="10629900" cy="1207833"/>
            <a:chOff x="887730" y="3194849"/>
            <a:chExt cx="10629900" cy="1207833"/>
          </a:xfrm>
        </p:grpSpPr>
        <p:sp>
          <p:nvSpPr>
            <p:cNvPr id="21" name="Triangle 20"/>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887730" y="4033350"/>
              <a:ext cx="10629900" cy="369332"/>
            </a:xfrm>
            <a:prstGeom prst="rect">
              <a:avLst/>
            </a:prstGeom>
            <a:noFill/>
          </p:spPr>
          <p:txBody>
            <a:bodyPr wrap="square" rtlCol="0">
              <a:spAutoFit/>
            </a:bodyPr>
            <a:lstStyle/>
            <a:p>
              <a:pPr algn="ctr"/>
              <a:r>
                <a:rPr lang="fr-FR" b="1" dirty="0">
                  <a:solidFill>
                    <a:schemeClr val="accent6"/>
                  </a:solidFill>
                </a:rPr>
                <a:t>Standardisation du rapport d’inspection </a:t>
              </a:r>
            </a:p>
          </p:txBody>
        </p:sp>
        <p:cxnSp>
          <p:nvCxnSpPr>
            <p:cNvPr id="25" name="Connecteur droit 24"/>
            <p:cNvCxnSpPr/>
            <p:nvPr/>
          </p:nvCxnSpPr>
          <p:spPr>
            <a:xfrm flipH="1">
              <a:off x="6208284" y="3299329"/>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16" name="Espace réservé du texte 6"/>
          <p:cNvSpPr>
            <a:spLocks noGrp="1"/>
          </p:cNvSpPr>
          <p:nvPr>
            <p:ph type="body" sz="half" idx="2"/>
          </p:nvPr>
        </p:nvSpPr>
        <p:spPr>
          <a:xfrm>
            <a:off x="839788" y="1498596"/>
            <a:ext cx="9602721" cy="282960"/>
          </a:xfrm>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17" name="Titre 1"/>
          <p:cNvSpPr>
            <a:spLocks noGrp="1"/>
          </p:cNvSpPr>
          <p:nvPr>
            <p:ph type="title"/>
          </p:nvPr>
        </p:nvSpPr>
        <p:spPr>
          <a:xfrm>
            <a:off x="838200" y="958468"/>
            <a:ext cx="4973877" cy="507078"/>
          </a:xfrm>
        </p:spPr>
        <p:txBody>
          <a:bodyPr/>
          <a:lstStyle/>
          <a:p>
            <a:r>
              <a:rPr lang="fr-FR" dirty="0"/>
              <a:t>La possibilité d’être inspecté</a:t>
            </a:r>
          </a:p>
        </p:txBody>
      </p:sp>
    </p:spTree>
    <p:extLst>
      <p:ext uri="{BB962C8B-B14F-4D97-AF65-F5344CB8AC3E}">
        <p14:creationId xmlns:p14="http://schemas.microsoft.com/office/powerpoint/2010/main" val="128982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Espace réservé pour une image  10"/>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p:pic>
      <p:sp>
        <p:nvSpPr>
          <p:cNvPr id="8" name="Titre 7"/>
          <p:cNvSpPr>
            <a:spLocks noGrp="1"/>
          </p:cNvSpPr>
          <p:nvPr>
            <p:ph type="title"/>
          </p:nvPr>
        </p:nvSpPr>
        <p:spPr/>
        <p:txBody>
          <a:bodyPr>
            <a:normAutofit/>
          </a:bodyPr>
          <a:lstStyle/>
          <a:p>
            <a:pPr lvl="0"/>
            <a:r>
              <a:rPr lang="fr-FR" dirty="0"/>
              <a:t>PLACE À L’ÉLECTRONIQUE</a:t>
            </a:r>
          </a:p>
        </p:txBody>
      </p:sp>
      <p:sp>
        <p:nvSpPr>
          <p:cNvPr id="10" name="Espace réservé du texte 9"/>
          <p:cNvSpPr>
            <a:spLocks noGrp="1"/>
          </p:cNvSpPr>
          <p:nvPr>
            <p:ph type="body" idx="10"/>
          </p:nvPr>
        </p:nvSpPr>
        <p:spPr/>
        <p:txBody>
          <a:bodyPr/>
          <a:lstStyle/>
          <a:p>
            <a:r>
              <a:rPr lang="fr-FR" dirty="0"/>
              <a:t>A partir du 1</a:t>
            </a:r>
            <a:r>
              <a:rPr lang="fr-FR" baseline="30000" dirty="0"/>
              <a:t>er</a:t>
            </a:r>
            <a:r>
              <a:rPr lang="fr-FR" dirty="0"/>
              <a:t> septembre, les différents formulaires</a:t>
            </a:r>
            <a:br>
              <a:rPr lang="fr-FR" dirty="0"/>
            </a:br>
            <a:r>
              <a:rPr lang="fr-FR" dirty="0"/>
              <a:t>seront dématérialisés</a:t>
            </a:r>
            <a:r>
              <a:rPr lang="mr-IN" dirty="0"/>
              <a:t>…</a:t>
            </a:r>
            <a:r>
              <a:rPr lang="fr-FR" dirty="0">
                <a:effectLst/>
              </a:rPr>
              <a:t> </a:t>
            </a:r>
            <a:endParaRPr lang="fr-FR" dirty="0"/>
          </a:p>
        </p:txBody>
      </p:sp>
      <p:pic>
        <p:nvPicPr>
          <p:cNvPr id="12" name="Image 11"/>
          <p:cNvPicPr>
            <a:picLocks noChangeAspect="1"/>
          </p:cNvPicPr>
          <p:nvPr/>
        </p:nvPicPr>
        <p:blipFill rotWithShape="1">
          <a:blip r:embed="rId3">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extLst>
      <p:ext uri="{BB962C8B-B14F-4D97-AF65-F5344CB8AC3E}">
        <p14:creationId xmlns:p14="http://schemas.microsoft.com/office/powerpoint/2010/main" val="41218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wd">
                                    <p:tmPct val="10000"/>
                                  </p:iterate>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58468"/>
            <a:ext cx="8587740" cy="507078"/>
          </a:xfrm>
        </p:spPr>
        <p:txBody>
          <a:bodyPr/>
          <a:lstStyle/>
          <a:p>
            <a:r>
              <a:rPr lang="fr-FR" dirty="0">
                <a:latin typeface="+mj-lt"/>
              </a:rPr>
              <a:t>Plus de formulaires papier, </a:t>
            </a:r>
            <a:r>
              <a:rPr lang="fr-FR" dirty="0"/>
              <a:t>PLACE À L’ÉLECTRONIQUE</a:t>
            </a:r>
          </a:p>
        </p:txBody>
      </p:sp>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32</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2115239"/>
            <a:ext cx="10515600" cy="406172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Dématérialisation des différents formulaires</a:t>
            </a:r>
          </a:p>
        </p:txBody>
      </p:sp>
      <p:sp>
        <p:nvSpPr>
          <p:cNvPr id="23" name="Rectangle 22"/>
          <p:cNvSpPr/>
          <p:nvPr/>
        </p:nvSpPr>
        <p:spPr>
          <a:xfrm>
            <a:off x="998963" y="2878009"/>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230316" y="2819154"/>
            <a:ext cx="9667327" cy="369332"/>
          </a:xfrm>
          <a:prstGeom prst="rect">
            <a:avLst/>
          </a:prstGeom>
          <a:noFill/>
        </p:spPr>
        <p:txBody>
          <a:bodyPr wrap="square" rtlCol="0">
            <a:spAutoFit/>
          </a:bodyPr>
          <a:lstStyle/>
          <a:p>
            <a:r>
              <a:rPr lang="fr-FR" b="1" dirty="0">
                <a:solidFill>
                  <a:schemeClr val="bg1">
                    <a:lumMod val="50000"/>
                  </a:schemeClr>
                </a:solidFill>
              </a:rPr>
              <a:t>Agrément/renouvellement et rapport d’activités </a:t>
            </a:r>
          </a:p>
        </p:txBody>
      </p:sp>
      <p:sp>
        <p:nvSpPr>
          <p:cNvPr id="11"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grpSp>
        <p:nvGrpSpPr>
          <p:cNvPr id="10" name="Grouper 9"/>
          <p:cNvGrpSpPr/>
          <p:nvPr/>
        </p:nvGrpSpPr>
        <p:grpSpPr>
          <a:xfrm>
            <a:off x="1391080" y="2878009"/>
            <a:ext cx="9651108" cy="1892882"/>
            <a:chOff x="1391080" y="2878009"/>
            <a:chExt cx="9651108" cy="1892882"/>
          </a:xfrm>
        </p:grpSpPr>
        <p:sp>
          <p:nvSpPr>
            <p:cNvPr id="3" name="Arc 2"/>
            <p:cNvSpPr/>
            <p:nvPr/>
          </p:nvSpPr>
          <p:spPr>
            <a:xfrm rot="10800000">
              <a:off x="1391080" y="2878009"/>
              <a:ext cx="1154266" cy="1154266"/>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Rectangle 7"/>
            <p:cNvSpPr/>
            <p:nvPr/>
          </p:nvSpPr>
          <p:spPr>
            <a:xfrm>
              <a:off x="2114980" y="3749811"/>
              <a:ext cx="8927208" cy="10210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2247628" y="3899291"/>
              <a:ext cx="8717551" cy="707886"/>
            </a:xfrm>
            <a:prstGeom prst="rect">
              <a:avLst/>
            </a:prstGeom>
            <a:noFill/>
          </p:spPr>
          <p:txBody>
            <a:bodyPr wrap="square" rtlCol="0">
              <a:spAutoFit/>
            </a:bodyPr>
            <a:lstStyle/>
            <a:p>
              <a:r>
                <a:rPr lang="fr-FR" sz="2000" b="1" dirty="0">
                  <a:solidFill>
                    <a:schemeClr val="bg1"/>
                  </a:solidFill>
                </a:rPr>
                <a:t>Il ne faudra donc plus nous l’envoyer par la poste. Vous devrez vous rendre</a:t>
              </a:r>
            </a:p>
            <a:p>
              <a:r>
                <a:rPr lang="fr-FR" sz="2000" b="1" dirty="0">
                  <a:solidFill>
                    <a:schemeClr val="bg1"/>
                  </a:solidFill>
                </a:rPr>
                <a:t>sur le site http://www.wallonie.be</a:t>
              </a:r>
            </a:p>
          </p:txBody>
        </p:sp>
      </p:grpSp>
      <p:grpSp>
        <p:nvGrpSpPr>
          <p:cNvPr id="12" name="Grouper 11"/>
          <p:cNvGrpSpPr/>
          <p:nvPr/>
        </p:nvGrpSpPr>
        <p:grpSpPr>
          <a:xfrm>
            <a:off x="2274268" y="4875895"/>
            <a:ext cx="1474040" cy="1236273"/>
            <a:chOff x="2274268" y="4875895"/>
            <a:chExt cx="1474040" cy="1236273"/>
          </a:xfrm>
        </p:grpSpPr>
        <p:sp>
          <p:nvSpPr>
            <p:cNvPr id="19" name="Triangle 18"/>
            <p:cNvSpPr/>
            <p:nvPr/>
          </p:nvSpPr>
          <p:spPr>
            <a:xfrm>
              <a:off x="2897934" y="5628991"/>
              <a:ext cx="229573" cy="1979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19"/>
            <p:cNvCxnSpPr/>
            <p:nvPr/>
          </p:nvCxnSpPr>
          <p:spPr>
            <a:xfrm flipV="1">
              <a:off x="3006197" y="5249088"/>
              <a:ext cx="5092" cy="679272"/>
            </a:xfrm>
            <a:prstGeom prst="line">
              <a:avLst/>
            </a:prstGeom>
            <a:ln w="158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2774666" y="4875895"/>
              <a:ext cx="473244" cy="473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2621370" y="4950278"/>
              <a:ext cx="779836" cy="338554"/>
            </a:xfrm>
            <a:prstGeom prst="rect">
              <a:avLst/>
            </a:prstGeom>
            <a:noFill/>
          </p:spPr>
          <p:txBody>
            <a:bodyPr wrap="square" rtlCol="0">
              <a:spAutoFit/>
            </a:bodyPr>
            <a:lstStyle/>
            <a:p>
              <a:pPr algn="ctr"/>
              <a:r>
                <a:rPr lang="fr-FR" sz="1600" b="1" dirty="0">
                  <a:solidFill>
                    <a:schemeClr val="bg1"/>
                  </a:solidFill>
                </a:rPr>
                <a:t>1</a:t>
              </a:r>
              <a:endParaRPr lang="fr-FR" sz="1600" i="1" dirty="0">
                <a:solidFill>
                  <a:schemeClr val="bg1"/>
                </a:solidFill>
              </a:endParaRPr>
            </a:p>
          </p:txBody>
        </p:sp>
        <p:sp>
          <p:nvSpPr>
            <p:cNvPr id="9" name="Rectangle 8"/>
            <p:cNvSpPr/>
            <p:nvPr/>
          </p:nvSpPr>
          <p:spPr>
            <a:xfrm>
              <a:off x="2274268" y="5816373"/>
              <a:ext cx="1474040" cy="271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2274268" y="5804391"/>
              <a:ext cx="1474040" cy="307777"/>
            </a:xfrm>
            <a:prstGeom prst="rect">
              <a:avLst/>
            </a:prstGeom>
            <a:noFill/>
          </p:spPr>
          <p:txBody>
            <a:bodyPr wrap="square" rtlCol="0">
              <a:spAutoFit/>
            </a:bodyPr>
            <a:lstStyle/>
            <a:p>
              <a:pPr algn="ctr"/>
              <a:r>
                <a:rPr lang="fr-FR" sz="1400" b="1" dirty="0">
                  <a:solidFill>
                    <a:schemeClr val="bg1"/>
                  </a:solidFill>
                </a:rPr>
                <a:t>Créer un compte</a:t>
              </a:r>
              <a:endParaRPr lang="fr-FR" sz="1400" i="1" dirty="0">
                <a:solidFill>
                  <a:schemeClr val="bg1"/>
                </a:solidFill>
              </a:endParaRPr>
            </a:p>
          </p:txBody>
        </p:sp>
      </p:grpSp>
      <p:grpSp>
        <p:nvGrpSpPr>
          <p:cNvPr id="13" name="Grouper 12"/>
          <p:cNvGrpSpPr/>
          <p:nvPr/>
        </p:nvGrpSpPr>
        <p:grpSpPr>
          <a:xfrm>
            <a:off x="4370359" y="4875895"/>
            <a:ext cx="3652177" cy="1222081"/>
            <a:chOff x="4370359" y="4875895"/>
            <a:chExt cx="3652177" cy="1222081"/>
          </a:xfrm>
        </p:grpSpPr>
        <p:sp>
          <p:nvSpPr>
            <p:cNvPr id="27" name="Triangle 26"/>
            <p:cNvSpPr/>
            <p:nvPr/>
          </p:nvSpPr>
          <p:spPr>
            <a:xfrm>
              <a:off x="6083094" y="5628991"/>
              <a:ext cx="229573" cy="1979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p:cNvCxnSpPr>
              <a:stCxn id="27" idx="3"/>
            </p:cNvCxnSpPr>
            <p:nvPr/>
          </p:nvCxnSpPr>
          <p:spPr>
            <a:xfrm flipH="1" flipV="1">
              <a:off x="6196448" y="5264588"/>
              <a:ext cx="1433" cy="562311"/>
            </a:xfrm>
            <a:prstGeom prst="line">
              <a:avLst/>
            </a:prstGeom>
            <a:ln w="158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959826" y="4875895"/>
              <a:ext cx="473244" cy="473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5806530" y="4950278"/>
              <a:ext cx="779836" cy="338554"/>
            </a:xfrm>
            <a:prstGeom prst="rect">
              <a:avLst/>
            </a:prstGeom>
            <a:noFill/>
          </p:spPr>
          <p:txBody>
            <a:bodyPr wrap="square" rtlCol="0">
              <a:spAutoFit/>
            </a:bodyPr>
            <a:lstStyle/>
            <a:p>
              <a:pPr algn="ctr"/>
              <a:r>
                <a:rPr lang="fr-FR" sz="1600" b="1" dirty="0">
                  <a:solidFill>
                    <a:schemeClr val="bg1"/>
                  </a:solidFill>
                </a:rPr>
                <a:t>2</a:t>
              </a:r>
              <a:endParaRPr lang="fr-FR" sz="1600" i="1" dirty="0">
                <a:solidFill>
                  <a:schemeClr val="bg1"/>
                </a:solidFill>
              </a:endParaRPr>
            </a:p>
          </p:txBody>
        </p:sp>
        <p:sp>
          <p:nvSpPr>
            <p:cNvPr id="31" name="Rectangle 30"/>
            <p:cNvSpPr/>
            <p:nvPr/>
          </p:nvSpPr>
          <p:spPr>
            <a:xfrm>
              <a:off x="4370359" y="5816373"/>
              <a:ext cx="3652177" cy="271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4370359" y="5790199"/>
              <a:ext cx="3652177" cy="307777"/>
            </a:xfrm>
            <a:prstGeom prst="rect">
              <a:avLst/>
            </a:prstGeom>
            <a:noFill/>
          </p:spPr>
          <p:txBody>
            <a:bodyPr wrap="square" rtlCol="0">
              <a:spAutoFit/>
            </a:bodyPr>
            <a:lstStyle/>
            <a:p>
              <a:pPr algn="ctr"/>
              <a:r>
                <a:rPr lang="fr-FR" sz="1400" b="1" dirty="0">
                  <a:solidFill>
                    <a:schemeClr val="bg1"/>
                  </a:solidFill>
                </a:rPr>
                <a:t>Identification grâce à la carte d’identité</a:t>
              </a:r>
              <a:endParaRPr lang="fr-FR" sz="1400" i="1" dirty="0">
                <a:solidFill>
                  <a:schemeClr val="bg1"/>
                </a:solidFill>
              </a:endParaRPr>
            </a:p>
          </p:txBody>
        </p:sp>
      </p:grpSp>
      <p:grpSp>
        <p:nvGrpSpPr>
          <p:cNvPr id="14" name="Grouper 13"/>
          <p:cNvGrpSpPr/>
          <p:nvPr/>
        </p:nvGrpSpPr>
        <p:grpSpPr>
          <a:xfrm>
            <a:off x="8259158" y="4875895"/>
            <a:ext cx="2783030" cy="1236273"/>
            <a:chOff x="8259158" y="4875895"/>
            <a:chExt cx="2783030" cy="1236273"/>
          </a:xfrm>
        </p:grpSpPr>
        <p:sp>
          <p:nvSpPr>
            <p:cNvPr id="33" name="Triangle 32"/>
            <p:cNvSpPr/>
            <p:nvPr/>
          </p:nvSpPr>
          <p:spPr>
            <a:xfrm>
              <a:off x="9530535" y="5628991"/>
              <a:ext cx="229573" cy="1979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4" name="Connecteur droit 33"/>
            <p:cNvCxnSpPr/>
            <p:nvPr/>
          </p:nvCxnSpPr>
          <p:spPr>
            <a:xfrm flipV="1">
              <a:off x="9643890" y="5249088"/>
              <a:ext cx="0" cy="679272"/>
            </a:xfrm>
            <a:prstGeom prst="line">
              <a:avLst/>
            </a:prstGeom>
            <a:ln w="158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35" name="Ellipse 34"/>
            <p:cNvSpPr/>
            <p:nvPr/>
          </p:nvSpPr>
          <p:spPr>
            <a:xfrm>
              <a:off x="9407267" y="4875895"/>
              <a:ext cx="473244" cy="473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p:cNvSpPr txBox="1"/>
            <p:nvPr/>
          </p:nvSpPr>
          <p:spPr>
            <a:xfrm>
              <a:off x="9253971" y="4950278"/>
              <a:ext cx="779836" cy="338554"/>
            </a:xfrm>
            <a:prstGeom prst="rect">
              <a:avLst/>
            </a:prstGeom>
            <a:noFill/>
          </p:spPr>
          <p:txBody>
            <a:bodyPr wrap="square" rtlCol="0">
              <a:spAutoFit/>
            </a:bodyPr>
            <a:lstStyle/>
            <a:p>
              <a:pPr algn="ctr"/>
              <a:r>
                <a:rPr lang="fr-FR" sz="1600" b="1" dirty="0">
                  <a:solidFill>
                    <a:schemeClr val="bg1"/>
                  </a:solidFill>
                </a:rPr>
                <a:t>3</a:t>
              </a:r>
              <a:endParaRPr lang="fr-FR" sz="1600" i="1" dirty="0">
                <a:solidFill>
                  <a:schemeClr val="bg1"/>
                </a:solidFill>
              </a:endParaRPr>
            </a:p>
          </p:txBody>
        </p:sp>
        <p:sp>
          <p:nvSpPr>
            <p:cNvPr id="37" name="Rectangle 36"/>
            <p:cNvSpPr/>
            <p:nvPr/>
          </p:nvSpPr>
          <p:spPr>
            <a:xfrm>
              <a:off x="8263997" y="5816373"/>
              <a:ext cx="2766060" cy="271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8259158" y="5804391"/>
              <a:ext cx="2783030" cy="307777"/>
            </a:xfrm>
            <a:prstGeom prst="rect">
              <a:avLst/>
            </a:prstGeom>
            <a:noFill/>
          </p:spPr>
          <p:txBody>
            <a:bodyPr wrap="square" rtlCol="0">
              <a:spAutoFit/>
            </a:bodyPr>
            <a:lstStyle/>
            <a:p>
              <a:pPr algn="ctr"/>
              <a:r>
                <a:rPr lang="fr-FR" sz="1400" b="1" dirty="0">
                  <a:solidFill>
                    <a:schemeClr val="bg1"/>
                  </a:solidFill>
                  <a:latin typeface="Calibri" charset="0"/>
                  <a:ea typeface="Calibri" charset="0"/>
                  <a:cs typeface="Calibri" charset="0"/>
                </a:rPr>
                <a:t>Compléter et envoyer le formulaire</a:t>
              </a:r>
              <a:endParaRPr lang="fr-FR" sz="1400" b="1" i="1" dirty="0">
                <a:solidFill>
                  <a:schemeClr val="bg1"/>
                </a:solidFill>
                <a:latin typeface="Calibri" charset="0"/>
                <a:ea typeface="Calibri" charset="0"/>
                <a:cs typeface="Calibri" charset="0"/>
              </a:endParaRPr>
            </a:p>
          </p:txBody>
        </p:sp>
      </p:grpSp>
    </p:spTree>
    <p:extLst>
      <p:ext uri="{BB962C8B-B14F-4D97-AF65-F5344CB8AC3E}">
        <p14:creationId xmlns:p14="http://schemas.microsoft.com/office/powerpoint/2010/main" val="80729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1000" fill="hold"/>
                                        <p:tgtEl>
                                          <p:spTgt spid="13"/>
                                        </p:tgtEl>
                                        <p:attrNameLst>
                                          <p:attrName>ppt_x</p:attrName>
                                        </p:attrNameLst>
                                      </p:cBhvr>
                                      <p:tavLst>
                                        <p:tav tm="0">
                                          <p:val>
                                            <p:strVal val="#ppt_x"/>
                                          </p:val>
                                        </p:tav>
                                        <p:tav tm="100000">
                                          <p:val>
                                            <p:strVal val="#ppt_x"/>
                                          </p:val>
                                        </p:tav>
                                      </p:tavLst>
                                    </p:anim>
                                    <p:anim calcmode="lin" valueType="num">
                                      <p:cBhvr additive="base">
                                        <p:cTn id="18" dur="1000" fill="hold"/>
                                        <p:tgtEl>
                                          <p:spTgt spid="13"/>
                                        </p:tgtEl>
                                        <p:attrNameLst>
                                          <p:attrName>ppt_y</p:attrName>
                                        </p:attrNameLst>
                                      </p:cBhvr>
                                      <p:tavLst>
                                        <p:tav tm="0">
                                          <p:val>
                                            <p:strVal val="1+#ppt_h/2"/>
                                          </p:val>
                                        </p:tav>
                                        <p:tav tm="100000">
                                          <p:val>
                                            <p:strVal val="#ppt_y"/>
                                          </p:val>
                                        </p:tav>
                                      </p:tavLst>
                                    </p:anim>
                                  </p:childTnLst>
                                </p:cTn>
                              </p:par>
                            </p:childTnLst>
                          </p:cTn>
                        </p:par>
                        <p:par>
                          <p:cTn id="19" fill="hold">
                            <p:stCondLst>
                              <p:cond delay="2000"/>
                            </p:stCondLst>
                            <p:childTnLst>
                              <p:par>
                                <p:cTn id="20" presetID="2" presetClass="entr" presetSubtype="4"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1000" fill="hold"/>
                                        <p:tgtEl>
                                          <p:spTgt spid="14"/>
                                        </p:tgtEl>
                                        <p:attrNameLst>
                                          <p:attrName>ppt_x</p:attrName>
                                        </p:attrNameLst>
                                      </p:cBhvr>
                                      <p:tavLst>
                                        <p:tav tm="0">
                                          <p:val>
                                            <p:strVal val="#ppt_x"/>
                                          </p:val>
                                        </p:tav>
                                        <p:tav tm="100000">
                                          <p:val>
                                            <p:strVal val="#ppt_x"/>
                                          </p:val>
                                        </p:tav>
                                      </p:tavLst>
                                    </p:anim>
                                    <p:anim calcmode="lin" valueType="num">
                                      <p:cBhvr additive="base">
                                        <p:cTn id="23"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33</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Vos avantages</a:t>
            </a:r>
            <a:endParaRPr lang="fr-FR" sz="2400" i="1" dirty="0"/>
          </a:p>
        </p:txBody>
      </p:sp>
      <p:sp>
        <p:nvSpPr>
          <p:cNvPr id="12" name="Titre 1"/>
          <p:cNvSpPr>
            <a:spLocks noGrp="1"/>
          </p:cNvSpPr>
          <p:nvPr>
            <p:ph type="title"/>
          </p:nvPr>
        </p:nvSpPr>
        <p:spPr>
          <a:xfrm>
            <a:off x="838200" y="958468"/>
            <a:ext cx="10509336" cy="507078"/>
          </a:xfrm>
        </p:spPr>
        <p:txBody>
          <a:bodyPr/>
          <a:lstStyle/>
          <a:p>
            <a:r>
              <a:rPr lang="fr-FR" b="0" dirty="0"/>
              <a:t>Plus de formulaires papier, </a:t>
            </a:r>
            <a:r>
              <a:rPr lang="fr-FR" dirty="0"/>
              <a:t>PLACE À L’ÉLECTRONIQUE</a:t>
            </a:r>
          </a:p>
        </p:txBody>
      </p:sp>
      <p:sp>
        <p:nvSpPr>
          <p:cNvPr id="15"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grpSp>
        <p:nvGrpSpPr>
          <p:cNvPr id="3" name="Grouper 2"/>
          <p:cNvGrpSpPr/>
          <p:nvPr/>
        </p:nvGrpSpPr>
        <p:grpSpPr>
          <a:xfrm>
            <a:off x="2110740" y="2606374"/>
            <a:ext cx="3314700" cy="3314700"/>
            <a:chOff x="2110740" y="2606374"/>
            <a:chExt cx="3314700" cy="3314700"/>
          </a:xfrm>
        </p:grpSpPr>
        <p:sp>
          <p:nvSpPr>
            <p:cNvPr id="2" name="Ellipse 1"/>
            <p:cNvSpPr/>
            <p:nvPr/>
          </p:nvSpPr>
          <p:spPr>
            <a:xfrm>
              <a:off x="2110740" y="2606374"/>
              <a:ext cx="3314700" cy="3314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2171700" y="2821011"/>
              <a:ext cx="3250752" cy="800219"/>
            </a:xfrm>
            <a:prstGeom prst="rect">
              <a:avLst/>
            </a:prstGeom>
            <a:noFill/>
          </p:spPr>
          <p:txBody>
            <a:bodyPr wrap="square" rtlCol="0">
              <a:spAutoFit/>
            </a:bodyPr>
            <a:lstStyle/>
            <a:p>
              <a:pPr algn="ctr"/>
              <a:r>
                <a:rPr lang="fr-FR" sz="2800" b="1" dirty="0">
                  <a:solidFill>
                    <a:schemeClr val="bg1"/>
                  </a:solidFill>
                </a:rPr>
                <a:t>Rapide</a:t>
              </a:r>
            </a:p>
            <a:p>
              <a:pPr algn="ctr"/>
              <a:r>
                <a:rPr lang="fr-FR" b="1" dirty="0">
                  <a:solidFill>
                    <a:schemeClr val="bg1"/>
                  </a:solidFill>
                </a:rPr>
                <a:t>à compléter &amp; traiter</a:t>
              </a:r>
            </a:p>
          </p:txBody>
        </p:sp>
        <p:sp>
          <p:nvSpPr>
            <p:cNvPr id="16" name="ZoneTexte 15"/>
            <p:cNvSpPr txBox="1"/>
            <p:nvPr/>
          </p:nvSpPr>
          <p:spPr>
            <a:xfrm>
              <a:off x="2171700" y="3662248"/>
              <a:ext cx="3250752" cy="2246769"/>
            </a:xfrm>
            <a:prstGeom prst="rect">
              <a:avLst/>
            </a:prstGeom>
            <a:noFill/>
          </p:spPr>
          <p:txBody>
            <a:bodyPr wrap="square" rtlCol="0">
              <a:spAutoFit/>
            </a:bodyPr>
            <a:lstStyle/>
            <a:p>
              <a:pPr algn="ctr"/>
              <a:r>
                <a:rPr lang="fr-FR" sz="2000" b="1" dirty="0">
                  <a:solidFill>
                    <a:schemeClr val="bg1"/>
                  </a:solidFill>
                </a:rPr>
                <a:t>Les formulaires seront pré-remplis autant que possible sur la base de vos données officielles, enregistrées à la Banque Carrefour des Entreprises (</a:t>
              </a:r>
              <a:r>
                <a:rPr lang="fr-FR" sz="2000" b="1">
                  <a:solidFill>
                    <a:schemeClr val="bg1"/>
                  </a:solidFill>
                </a:rPr>
                <a:t>BCE) notamment.</a:t>
              </a:r>
              <a:endParaRPr lang="fr-FR" sz="2000" i="1" dirty="0">
                <a:solidFill>
                  <a:schemeClr val="bg1"/>
                </a:solidFill>
              </a:endParaRPr>
            </a:p>
          </p:txBody>
        </p:sp>
      </p:grpSp>
      <p:grpSp>
        <p:nvGrpSpPr>
          <p:cNvPr id="8" name="Grouper 7"/>
          <p:cNvGrpSpPr/>
          <p:nvPr/>
        </p:nvGrpSpPr>
        <p:grpSpPr>
          <a:xfrm>
            <a:off x="6103620" y="2606374"/>
            <a:ext cx="3314700" cy="3314700"/>
            <a:chOff x="6103620" y="2606374"/>
            <a:chExt cx="3314700" cy="3314700"/>
          </a:xfrm>
        </p:grpSpPr>
        <p:sp>
          <p:nvSpPr>
            <p:cNvPr id="10" name="Ellipse 9"/>
            <p:cNvSpPr/>
            <p:nvPr/>
          </p:nvSpPr>
          <p:spPr>
            <a:xfrm>
              <a:off x="6103620" y="2606374"/>
              <a:ext cx="3314700" cy="33147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6103620" y="3007423"/>
              <a:ext cx="3314700" cy="523220"/>
            </a:xfrm>
            <a:prstGeom prst="rect">
              <a:avLst/>
            </a:prstGeom>
            <a:noFill/>
          </p:spPr>
          <p:txBody>
            <a:bodyPr wrap="square" rtlCol="0">
              <a:spAutoFit/>
            </a:bodyPr>
            <a:lstStyle/>
            <a:p>
              <a:pPr algn="ctr"/>
              <a:r>
                <a:rPr lang="fr-FR" sz="2800" b="1" dirty="0">
                  <a:solidFill>
                    <a:schemeClr val="bg1"/>
                  </a:solidFill>
                </a:rPr>
                <a:t>Simple</a:t>
              </a:r>
              <a:endParaRPr lang="fr-FR" sz="2800" i="1" dirty="0">
                <a:solidFill>
                  <a:schemeClr val="bg1"/>
                </a:solidFill>
              </a:endParaRPr>
            </a:p>
          </p:txBody>
        </p:sp>
        <p:sp>
          <p:nvSpPr>
            <p:cNvPr id="17" name="ZoneTexte 16"/>
            <p:cNvSpPr txBox="1"/>
            <p:nvPr/>
          </p:nvSpPr>
          <p:spPr>
            <a:xfrm>
              <a:off x="6103620" y="3748281"/>
              <a:ext cx="3314700" cy="1631216"/>
            </a:xfrm>
            <a:prstGeom prst="rect">
              <a:avLst/>
            </a:prstGeom>
            <a:noFill/>
          </p:spPr>
          <p:txBody>
            <a:bodyPr wrap="square" rtlCol="0">
              <a:spAutoFit/>
            </a:bodyPr>
            <a:lstStyle/>
            <a:p>
              <a:pPr algn="ctr"/>
              <a:r>
                <a:rPr lang="fr-FR" sz="2000" b="1" dirty="0">
                  <a:solidFill>
                    <a:schemeClr val="bg1"/>
                  </a:solidFill>
                </a:rPr>
                <a:t>Le formulaire est disponible en ligne. Il n’y a donc aucun logiciel à installer,</a:t>
              </a:r>
              <a:br>
                <a:rPr lang="fr-FR" sz="2000" b="1" dirty="0">
                  <a:solidFill>
                    <a:schemeClr val="bg1"/>
                  </a:solidFill>
                </a:rPr>
              </a:br>
              <a:r>
                <a:rPr lang="fr-FR" sz="2000" b="1" dirty="0">
                  <a:solidFill>
                    <a:schemeClr val="bg1"/>
                  </a:solidFill>
                </a:rPr>
                <a:t>à l’exception du lecteur</a:t>
              </a:r>
              <a:br>
                <a:rPr lang="fr-FR" sz="2000" b="1" dirty="0">
                  <a:solidFill>
                    <a:schemeClr val="bg1"/>
                  </a:solidFill>
                </a:rPr>
              </a:br>
              <a:r>
                <a:rPr lang="fr-FR" sz="2000" b="1" dirty="0">
                  <a:solidFill>
                    <a:schemeClr val="bg1"/>
                  </a:solidFill>
                </a:rPr>
                <a:t>de carte </a:t>
              </a:r>
              <a:r>
                <a:rPr lang="fr-FR" sz="2000" b="1">
                  <a:solidFill>
                    <a:schemeClr val="bg1"/>
                  </a:solidFill>
                </a:rPr>
                <a:t>eID </a:t>
              </a:r>
              <a:r>
                <a:rPr lang="fr-FR" sz="2000" b="1" dirty="0">
                  <a:solidFill>
                    <a:schemeClr val="bg1"/>
                  </a:solidFill>
                </a:rPr>
                <a:t>(gratuit)</a:t>
              </a:r>
              <a:endParaRPr lang="fr-FR" sz="2000" i="1" dirty="0">
                <a:solidFill>
                  <a:schemeClr val="bg1"/>
                </a:solidFill>
              </a:endParaRPr>
            </a:p>
          </p:txBody>
        </p:sp>
      </p:grpSp>
    </p:spTree>
    <p:extLst>
      <p:ext uri="{BB962C8B-B14F-4D97-AF65-F5344CB8AC3E}">
        <p14:creationId xmlns:p14="http://schemas.microsoft.com/office/powerpoint/2010/main" val="86362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0.70"/>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34</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Pour vous aider</a:t>
            </a:r>
            <a:endParaRPr lang="fr-FR" sz="2400" i="1" dirty="0"/>
          </a:p>
        </p:txBody>
      </p:sp>
      <p:sp>
        <p:nvSpPr>
          <p:cNvPr id="12" name="Titre 1"/>
          <p:cNvSpPr>
            <a:spLocks noGrp="1"/>
          </p:cNvSpPr>
          <p:nvPr>
            <p:ph type="title"/>
          </p:nvPr>
        </p:nvSpPr>
        <p:spPr>
          <a:xfrm>
            <a:off x="838200" y="958468"/>
            <a:ext cx="10509336" cy="507078"/>
          </a:xfrm>
        </p:spPr>
        <p:txBody>
          <a:bodyPr/>
          <a:lstStyle/>
          <a:p>
            <a:r>
              <a:rPr lang="fr-FR" b="0" dirty="0"/>
              <a:t>Plus de formulaires papier, </a:t>
            </a:r>
            <a:r>
              <a:rPr lang="fr-FR" dirty="0"/>
              <a:t>PLACE À L’ÉLECTRONIQUE</a:t>
            </a:r>
          </a:p>
        </p:txBody>
      </p:sp>
      <p:sp>
        <p:nvSpPr>
          <p:cNvPr id="15"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grpSp>
        <p:nvGrpSpPr>
          <p:cNvPr id="2" name="Grouper 1"/>
          <p:cNvGrpSpPr/>
          <p:nvPr/>
        </p:nvGrpSpPr>
        <p:grpSpPr>
          <a:xfrm>
            <a:off x="743141" y="2639837"/>
            <a:ext cx="3460112" cy="3359305"/>
            <a:chOff x="743141" y="2639837"/>
            <a:chExt cx="3460112" cy="3359305"/>
          </a:xfrm>
        </p:grpSpPr>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141" y="2841905"/>
              <a:ext cx="3460112" cy="3157237"/>
            </a:xfrm>
            <a:prstGeom prst="rect">
              <a:avLst/>
            </a:prstGeom>
          </p:spPr>
        </p:pic>
        <p:sp>
          <p:nvSpPr>
            <p:cNvPr id="19" name="ZoneTexte 18"/>
            <p:cNvSpPr txBox="1"/>
            <p:nvPr/>
          </p:nvSpPr>
          <p:spPr>
            <a:xfrm>
              <a:off x="838200" y="2639837"/>
              <a:ext cx="3250752" cy="523220"/>
            </a:xfrm>
            <a:prstGeom prst="rect">
              <a:avLst/>
            </a:prstGeom>
            <a:noFill/>
          </p:spPr>
          <p:txBody>
            <a:bodyPr wrap="square" rtlCol="0">
              <a:spAutoFit/>
            </a:bodyPr>
            <a:lstStyle/>
            <a:p>
              <a:pPr algn="ctr"/>
              <a:r>
                <a:rPr lang="fr-FR" sz="2800" b="1" dirty="0">
                  <a:solidFill>
                    <a:schemeClr val="accent1"/>
                  </a:solidFill>
                </a:rPr>
                <a:t>Durant la séance</a:t>
              </a:r>
              <a:endParaRPr lang="fr-FR" b="1" dirty="0">
                <a:solidFill>
                  <a:schemeClr val="accent1"/>
                </a:solidFill>
              </a:endParaRPr>
            </a:p>
          </p:txBody>
        </p:sp>
      </p:grpSp>
      <p:grpSp>
        <p:nvGrpSpPr>
          <p:cNvPr id="8" name="Grouper 7"/>
          <p:cNvGrpSpPr/>
          <p:nvPr/>
        </p:nvGrpSpPr>
        <p:grpSpPr>
          <a:xfrm>
            <a:off x="4788070" y="4360885"/>
            <a:ext cx="1474040" cy="1236273"/>
            <a:chOff x="4788070" y="4360885"/>
            <a:chExt cx="1474040" cy="1236273"/>
          </a:xfrm>
        </p:grpSpPr>
        <p:sp>
          <p:nvSpPr>
            <p:cNvPr id="23" name="Triangle 22"/>
            <p:cNvSpPr/>
            <p:nvPr/>
          </p:nvSpPr>
          <p:spPr>
            <a:xfrm>
              <a:off x="5411736" y="5113981"/>
              <a:ext cx="229573" cy="1979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23"/>
            <p:cNvCxnSpPr/>
            <p:nvPr/>
          </p:nvCxnSpPr>
          <p:spPr>
            <a:xfrm flipV="1">
              <a:off x="5519999" y="4734078"/>
              <a:ext cx="5092" cy="679272"/>
            </a:xfrm>
            <a:prstGeom prst="line">
              <a:avLst/>
            </a:prstGeom>
            <a:ln w="158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288468" y="4360885"/>
              <a:ext cx="473244" cy="473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5135172" y="4435268"/>
              <a:ext cx="779836" cy="338554"/>
            </a:xfrm>
            <a:prstGeom prst="rect">
              <a:avLst/>
            </a:prstGeom>
            <a:noFill/>
          </p:spPr>
          <p:txBody>
            <a:bodyPr wrap="square" rtlCol="0">
              <a:spAutoFit/>
            </a:bodyPr>
            <a:lstStyle/>
            <a:p>
              <a:pPr algn="ctr"/>
              <a:r>
                <a:rPr lang="fr-FR" sz="1600" b="1" dirty="0">
                  <a:solidFill>
                    <a:schemeClr val="bg1"/>
                  </a:solidFill>
                </a:rPr>
                <a:t>1</a:t>
              </a:r>
              <a:endParaRPr lang="fr-FR" sz="1600" i="1" dirty="0">
                <a:solidFill>
                  <a:schemeClr val="bg1"/>
                </a:solidFill>
              </a:endParaRPr>
            </a:p>
          </p:txBody>
        </p:sp>
        <p:sp>
          <p:nvSpPr>
            <p:cNvPr id="27" name="Rectangle 26"/>
            <p:cNvSpPr/>
            <p:nvPr/>
          </p:nvSpPr>
          <p:spPr>
            <a:xfrm>
              <a:off x="4788070" y="5301363"/>
              <a:ext cx="1474040" cy="271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4788070" y="5289381"/>
              <a:ext cx="1474040" cy="307777"/>
            </a:xfrm>
            <a:prstGeom prst="rect">
              <a:avLst/>
            </a:prstGeom>
            <a:noFill/>
          </p:spPr>
          <p:txBody>
            <a:bodyPr wrap="square" rtlCol="0">
              <a:spAutoFit/>
            </a:bodyPr>
            <a:lstStyle/>
            <a:p>
              <a:pPr algn="ctr"/>
              <a:r>
                <a:rPr lang="fr-FR" sz="1400" b="1" dirty="0">
                  <a:solidFill>
                    <a:schemeClr val="bg1"/>
                  </a:solidFill>
                  <a:latin typeface="Calibri" charset="0"/>
                  <a:ea typeface="Calibri" charset="0"/>
                  <a:cs typeface="Calibri" charset="0"/>
                </a:rPr>
                <a:t>Créer un compte</a:t>
              </a:r>
            </a:p>
          </p:txBody>
        </p:sp>
      </p:grpSp>
      <p:sp>
        <p:nvSpPr>
          <p:cNvPr id="20" name="ZoneTexte 19"/>
          <p:cNvSpPr txBox="1"/>
          <p:nvPr/>
        </p:nvSpPr>
        <p:spPr>
          <a:xfrm>
            <a:off x="6075283" y="5729316"/>
            <a:ext cx="3388772" cy="338554"/>
          </a:xfrm>
          <a:prstGeom prst="rect">
            <a:avLst/>
          </a:prstGeom>
          <a:noFill/>
        </p:spPr>
        <p:txBody>
          <a:bodyPr wrap="square" rtlCol="0">
            <a:spAutoFit/>
          </a:bodyPr>
          <a:lstStyle/>
          <a:p>
            <a:pPr algn="ctr"/>
            <a:r>
              <a:rPr lang="fr-FR" sz="1600" b="1" i="1" smtClean="0">
                <a:solidFill>
                  <a:schemeClr val="bg1">
                    <a:lumMod val="50000"/>
                  </a:schemeClr>
                </a:solidFill>
              </a:rPr>
              <a:t>monespace.wallonie.be</a:t>
            </a:r>
            <a:endParaRPr lang="fr-FR" sz="1600" b="1" i="1" dirty="0">
              <a:solidFill>
                <a:schemeClr val="bg1">
                  <a:lumMod val="50000"/>
                </a:schemeClr>
              </a:solidFill>
            </a:endParaRPr>
          </a:p>
        </p:txBody>
      </p:sp>
      <p:grpSp>
        <p:nvGrpSpPr>
          <p:cNvPr id="11" name="Grouper 10"/>
          <p:cNvGrpSpPr/>
          <p:nvPr/>
        </p:nvGrpSpPr>
        <p:grpSpPr>
          <a:xfrm>
            <a:off x="7107417" y="4360885"/>
            <a:ext cx="1474040" cy="1236273"/>
            <a:chOff x="7107417" y="4360885"/>
            <a:chExt cx="1474040" cy="1236273"/>
          </a:xfrm>
        </p:grpSpPr>
        <p:sp>
          <p:nvSpPr>
            <p:cNvPr id="29" name="Triangle 28"/>
            <p:cNvSpPr/>
            <p:nvPr/>
          </p:nvSpPr>
          <p:spPr>
            <a:xfrm>
              <a:off x="7731083" y="5113981"/>
              <a:ext cx="229573" cy="1979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0" name="Connecteur droit 29"/>
            <p:cNvCxnSpPr/>
            <p:nvPr/>
          </p:nvCxnSpPr>
          <p:spPr>
            <a:xfrm flipV="1">
              <a:off x="7839346" y="4734078"/>
              <a:ext cx="5092" cy="679272"/>
            </a:xfrm>
            <a:prstGeom prst="line">
              <a:avLst/>
            </a:prstGeom>
            <a:ln w="158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31" name="Ellipse 30"/>
            <p:cNvSpPr/>
            <p:nvPr/>
          </p:nvSpPr>
          <p:spPr>
            <a:xfrm>
              <a:off x="7607815" y="4360885"/>
              <a:ext cx="473244" cy="473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7454519" y="4435268"/>
              <a:ext cx="779836" cy="338554"/>
            </a:xfrm>
            <a:prstGeom prst="rect">
              <a:avLst/>
            </a:prstGeom>
            <a:noFill/>
          </p:spPr>
          <p:txBody>
            <a:bodyPr wrap="square" rtlCol="0">
              <a:spAutoFit/>
            </a:bodyPr>
            <a:lstStyle/>
            <a:p>
              <a:pPr algn="ctr"/>
              <a:r>
                <a:rPr lang="fr-FR" sz="1600" b="1" dirty="0">
                  <a:solidFill>
                    <a:schemeClr val="bg1"/>
                  </a:solidFill>
                </a:rPr>
                <a:t>2</a:t>
              </a:r>
              <a:endParaRPr lang="fr-FR" sz="1600" i="1" dirty="0">
                <a:solidFill>
                  <a:schemeClr val="bg1"/>
                </a:solidFill>
              </a:endParaRPr>
            </a:p>
          </p:txBody>
        </p:sp>
        <p:sp>
          <p:nvSpPr>
            <p:cNvPr id="33" name="Rectangle 32"/>
            <p:cNvSpPr/>
            <p:nvPr/>
          </p:nvSpPr>
          <p:spPr>
            <a:xfrm>
              <a:off x="7107417" y="5301363"/>
              <a:ext cx="1474040" cy="271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7107417" y="5289381"/>
              <a:ext cx="1474040" cy="307777"/>
            </a:xfrm>
            <a:prstGeom prst="rect">
              <a:avLst/>
            </a:prstGeom>
            <a:noFill/>
          </p:spPr>
          <p:txBody>
            <a:bodyPr wrap="square" rtlCol="0">
              <a:spAutoFit/>
            </a:bodyPr>
            <a:lstStyle/>
            <a:p>
              <a:pPr algn="ctr"/>
              <a:r>
                <a:rPr lang="fr-FR" sz="1400" b="1" dirty="0">
                  <a:solidFill>
                    <a:schemeClr val="bg1"/>
                  </a:solidFill>
                  <a:latin typeface="Calibri" charset="0"/>
                  <a:ea typeface="Calibri" charset="0"/>
                  <a:cs typeface="Calibri" charset="0"/>
                </a:rPr>
                <a:t>Sauvegarder</a:t>
              </a:r>
            </a:p>
          </p:txBody>
        </p:sp>
      </p:grpSp>
      <p:grpSp>
        <p:nvGrpSpPr>
          <p:cNvPr id="13" name="Grouper 12"/>
          <p:cNvGrpSpPr/>
          <p:nvPr/>
        </p:nvGrpSpPr>
        <p:grpSpPr>
          <a:xfrm>
            <a:off x="9022428" y="4360885"/>
            <a:ext cx="2325108" cy="1209383"/>
            <a:chOff x="9022428" y="4360885"/>
            <a:chExt cx="2325108" cy="1209383"/>
          </a:xfrm>
        </p:grpSpPr>
        <p:sp>
          <p:nvSpPr>
            <p:cNvPr id="40" name="Triangle 39"/>
            <p:cNvSpPr/>
            <p:nvPr/>
          </p:nvSpPr>
          <p:spPr>
            <a:xfrm>
              <a:off x="10056191" y="5113981"/>
              <a:ext cx="229573" cy="1979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1" name="Connecteur droit 40"/>
            <p:cNvCxnSpPr/>
            <p:nvPr/>
          </p:nvCxnSpPr>
          <p:spPr>
            <a:xfrm flipV="1">
              <a:off x="10164454" y="4734078"/>
              <a:ext cx="5092" cy="679272"/>
            </a:xfrm>
            <a:prstGeom prst="line">
              <a:avLst/>
            </a:prstGeom>
            <a:ln w="158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2" name="Ellipse 41"/>
            <p:cNvSpPr/>
            <p:nvPr/>
          </p:nvSpPr>
          <p:spPr>
            <a:xfrm>
              <a:off x="9932923" y="4360885"/>
              <a:ext cx="473244" cy="473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9779627" y="4435268"/>
              <a:ext cx="779836" cy="338554"/>
            </a:xfrm>
            <a:prstGeom prst="rect">
              <a:avLst/>
            </a:prstGeom>
            <a:noFill/>
          </p:spPr>
          <p:txBody>
            <a:bodyPr wrap="square" rtlCol="0">
              <a:spAutoFit/>
            </a:bodyPr>
            <a:lstStyle/>
            <a:p>
              <a:pPr algn="ctr"/>
              <a:r>
                <a:rPr lang="fr-FR" sz="1600" b="1" dirty="0">
                  <a:solidFill>
                    <a:schemeClr val="bg1"/>
                  </a:solidFill>
                </a:rPr>
                <a:t>3</a:t>
              </a:r>
              <a:endParaRPr lang="fr-FR" sz="1600" i="1" dirty="0">
                <a:solidFill>
                  <a:schemeClr val="bg1"/>
                </a:solidFill>
              </a:endParaRPr>
            </a:p>
          </p:txBody>
        </p:sp>
        <p:sp>
          <p:nvSpPr>
            <p:cNvPr id="44" name="Rectangle 43"/>
            <p:cNvSpPr/>
            <p:nvPr/>
          </p:nvSpPr>
          <p:spPr>
            <a:xfrm>
              <a:off x="9098902" y="5309901"/>
              <a:ext cx="2136196" cy="2258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ZoneTexte 44"/>
            <p:cNvSpPr txBox="1"/>
            <p:nvPr/>
          </p:nvSpPr>
          <p:spPr>
            <a:xfrm>
              <a:off x="9022428" y="5262491"/>
              <a:ext cx="2325108" cy="307777"/>
            </a:xfrm>
            <a:prstGeom prst="rect">
              <a:avLst/>
            </a:prstGeom>
            <a:noFill/>
          </p:spPr>
          <p:txBody>
            <a:bodyPr wrap="square" rtlCol="0">
              <a:spAutoFit/>
            </a:bodyPr>
            <a:lstStyle/>
            <a:p>
              <a:pPr algn="ctr"/>
              <a:r>
                <a:rPr lang="fr-FR" sz="1400" b="1" dirty="0">
                  <a:solidFill>
                    <a:schemeClr val="bg1"/>
                  </a:solidFill>
                </a:rPr>
                <a:t>Envoyer le formulaire</a:t>
              </a:r>
              <a:endParaRPr lang="fr-FR" sz="1400" i="1" dirty="0">
                <a:solidFill>
                  <a:schemeClr val="bg1"/>
                </a:solidFill>
              </a:endParaRPr>
            </a:p>
          </p:txBody>
        </p:sp>
      </p:grpSp>
      <p:grpSp>
        <p:nvGrpSpPr>
          <p:cNvPr id="3" name="Grouper 2"/>
          <p:cNvGrpSpPr/>
          <p:nvPr/>
        </p:nvGrpSpPr>
        <p:grpSpPr>
          <a:xfrm>
            <a:off x="3588467" y="2565946"/>
            <a:ext cx="7759069" cy="1356892"/>
            <a:chOff x="3588467" y="2565946"/>
            <a:chExt cx="7759069" cy="1356892"/>
          </a:xfrm>
        </p:grpSpPr>
        <p:sp>
          <p:nvSpPr>
            <p:cNvPr id="18" name="ZoneTexte 17"/>
            <p:cNvSpPr txBox="1"/>
            <p:nvPr/>
          </p:nvSpPr>
          <p:spPr>
            <a:xfrm>
              <a:off x="4788070" y="3553506"/>
              <a:ext cx="6559466" cy="369332"/>
            </a:xfrm>
            <a:prstGeom prst="rect">
              <a:avLst/>
            </a:prstGeom>
            <a:noFill/>
          </p:spPr>
          <p:txBody>
            <a:bodyPr wrap="square" rtlCol="0">
              <a:spAutoFit/>
            </a:bodyPr>
            <a:lstStyle>
              <a:defPPr>
                <a:defRPr lang="fr-FR"/>
              </a:defPPr>
              <a:lvl1pPr>
                <a:defRPr b="1">
                  <a:solidFill>
                    <a:schemeClr val="bg1">
                      <a:lumMod val="50000"/>
                    </a:schemeClr>
                  </a:solidFill>
                </a:defRPr>
              </a:lvl1pPr>
            </a:lstStyle>
            <a:p>
              <a:r>
                <a:rPr lang="fr-FR" dirty="0"/>
                <a:t>Des personnes sont là pour vous montrer comment faire pour :</a:t>
              </a:r>
            </a:p>
          </p:txBody>
        </p:sp>
        <p:sp>
          <p:nvSpPr>
            <p:cNvPr id="46" name="Arc 45"/>
            <p:cNvSpPr/>
            <p:nvPr/>
          </p:nvSpPr>
          <p:spPr>
            <a:xfrm rot="10800000">
              <a:off x="3588467" y="2565946"/>
              <a:ext cx="1154266" cy="1154266"/>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Tree>
    <p:extLst>
      <p:ext uri="{BB962C8B-B14F-4D97-AF65-F5344CB8AC3E}">
        <p14:creationId xmlns:p14="http://schemas.microsoft.com/office/powerpoint/2010/main" val="11100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000" fill="hold"/>
                                        <p:tgtEl>
                                          <p:spTgt spid="8"/>
                                        </p:tgtEl>
                                        <p:attrNameLst>
                                          <p:attrName>ppt_x</p:attrName>
                                        </p:attrNameLst>
                                      </p:cBhvr>
                                      <p:tavLst>
                                        <p:tav tm="0">
                                          <p:val>
                                            <p:strVal val="#ppt_x"/>
                                          </p:val>
                                        </p:tav>
                                        <p:tav tm="100000">
                                          <p:val>
                                            <p:strVal val="#ppt_x"/>
                                          </p:val>
                                        </p:tav>
                                      </p:tavLst>
                                    </p:anim>
                                    <p:anim calcmode="lin" valueType="num">
                                      <p:cBhvr additive="base">
                                        <p:cTn id="17" dur="10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1000" fill="hold"/>
                                        <p:tgtEl>
                                          <p:spTgt spid="11"/>
                                        </p:tgtEl>
                                        <p:attrNameLst>
                                          <p:attrName>ppt_x</p:attrName>
                                        </p:attrNameLst>
                                      </p:cBhvr>
                                      <p:tavLst>
                                        <p:tav tm="0">
                                          <p:val>
                                            <p:strVal val="#ppt_x"/>
                                          </p:val>
                                        </p:tav>
                                        <p:tav tm="100000">
                                          <p:val>
                                            <p:strVal val="#ppt_x"/>
                                          </p:val>
                                        </p:tav>
                                      </p:tavLst>
                                    </p:anim>
                                    <p:anim calcmode="lin" valueType="num">
                                      <p:cBhvr additive="base">
                                        <p:cTn id="22" dur="1000" fill="hold"/>
                                        <p:tgtEl>
                                          <p:spTgt spid="11"/>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1000" fill="hold"/>
                                        <p:tgtEl>
                                          <p:spTgt spid="13"/>
                                        </p:tgtEl>
                                        <p:attrNameLst>
                                          <p:attrName>ppt_x</p:attrName>
                                        </p:attrNameLst>
                                      </p:cBhvr>
                                      <p:tavLst>
                                        <p:tav tm="0">
                                          <p:val>
                                            <p:strVal val="#ppt_x"/>
                                          </p:val>
                                        </p:tav>
                                        <p:tav tm="100000">
                                          <p:val>
                                            <p:strVal val="#ppt_x"/>
                                          </p:val>
                                        </p:tav>
                                      </p:tavLst>
                                    </p:anim>
                                    <p:anim calcmode="lin" valueType="num">
                                      <p:cBhvr additive="base">
                                        <p:cTn id="27" dur="1000" fill="hold"/>
                                        <p:tgtEl>
                                          <p:spTgt spid="13"/>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1000" fill="hold"/>
                                        <p:tgtEl>
                                          <p:spTgt spid="20"/>
                                        </p:tgtEl>
                                        <p:attrNameLst>
                                          <p:attrName>ppt_x</p:attrName>
                                        </p:attrNameLst>
                                      </p:cBhvr>
                                      <p:tavLst>
                                        <p:tav tm="0">
                                          <p:val>
                                            <p:strVal val="#ppt_x"/>
                                          </p:val>
                                        </p:tav>
                                        <p:tav tm="100000">
                                          <p:val>
                                            <p:strVal val="#ppt_x"/>
                                          </p:val>
                                        </p:tav>
                                      </p:tavLst>
                                    </p:anim>
                                    <p:anim calcmode="lin" valueType="num">
                                      <p:cBhvr additive="base">
                                        <p:cTn id="31" dur="1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35</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Pour vous aider</a:t>
            </a:r>
            <a:endParaRPr lang="fr-FR" sz="2400" i="1" dirty="0"/>
          </a:p>
        </p:txBody>
      </p:sp>
      <p:sp>
        <p:nvSpPr>
          <p:cNvPr id="12" name="Titre 1"/>
          <p:cNvSpPr>
            <a:spLocks noGrp="1"/>
          </p:cNvSpPr>
          <p:nvPr>
            <p:ph type="title"/>
          </p:nvPr>
        </p:nvSpPr>
        <p:spPr>
          <a:xfrm>
            <a:off x="838200" y="958468"/>
            <a:ext cx="10509336" cy="507078"/>
          </a:xfrm>
        </p:spPr>
        <p:txBody>
          <a:bodyPr/>
          <a:lstStyle/>
          <a:p>
            <a:r>
              <a:rPr lang="fr-FR" b="0" dirty="0"/>
              <a:t>Plus de formulaires papier, </a:t>
            </a:r>
            <a:r>
              <a:rPr lang="fr-FR" dirty="0"/>
              <a:t>PLACE À L’ÉLECTRONIQUE</a:t>
            </a:r>
          </a:p>
        </p:txBody>
      </p:sp>
      <p:sp>
        <p:nvSpPr>
          <p:cNvPr id="15"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grpSp>
        <p:nvGrpSpPr>
          <p:cNvPr id="3" name="Grouper 2"/>
          <p:cNvGrpSpPr/>
          <p:nvPr/>
        </p:nvGrpSpPr>
        <p:grpSpPr>
          <a:xfrm>
            <a:off x="838200" y="2639837"/>
            <a:ext cx="3250752" cy="3392662"/>
            <a:chOff x="838200" y="2639837"/>
            <a:chExt cx="3250752" cy="3392662"/>
          </a:xfrm>
        </p:grpSpPr>
        <p:sp>
          <p:nvSpPr>
            <p:cNvPr id="19" name="ZoneTexte 18"/>
            <p:cNvSpPr txBox="1"/>
            <p:nvPr/>
          </p:nvSpPr>
          <p:spPr>
            <a:xfrm>
              <a:off x="838200" y="2639837"/>
              <a:ext cx="3250752" cy="523220"/>
            </a:xfrm>
            <a:prstGeom prst="rect">
              <a:avLst/>
            </a:prstGeom>
            <a:noFill/>
          </p:spPr>
          <p:txBody>
            <a:bodyPr wrap="square" rtlCol="0">
              <a:spAutoFit/>
            </a:bodyPr>
            <a:lstStyle/>
            <a:p>
              <a:pPr algn="ctr"/>
              <a:r>
                <a:rPr lang="fr-FR" sz="2800" b="1" dirty="0">
                  <a:solidFill>
                    <a:schemeClr val="accent1"/>
                  </a:solidFill>
                </a:rPr>
                <a:t>Après la séance</a:t>
              </a:r>
              <a:endParaRPr lang="fr-FR" b="1" dirty="0">
                <a:solidFill>
                  <a:schemeClr val="accent1"/>
                </a:solidFill>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537" y="2841904"/>
              <a:ext cx="2383242" cy="3190595"/>
            </a:xfrm>
            <a:prstGeom prst="rect">
              <a:avLst/>
            </a:prstGeom>
          </p:spPr>
        </p:pic>
      </p:grpSp>
      <p:grpSp>
        <p:nvGrpSpPr>
          <p:cNvPr id="8" name="Grouper 7"/>
          <p:cNvGrpSpPr/>
          <p:nvPr/>
        </p:nvGrpSpPr>
        <p:grpSpPr>
          <a:xfrm>
            <a:off x="3588467" y="2565946"/>
            <a:ext cx="7534122" cy="1612598"/>
            <a:chOff x="3588467" y="2565946"/>
            <a:chExt cx="7534122" cy="1612598"/>
          </a:xfrm>
        </p:grpSpPr>
        <p:sp>
          <p:nvSpPr>
            <p:cNvPr id="18" name="ZoneTexte 17"/>
            <p:cNvSpPr txBox="1"/>
            <p:nvPr/>
          </p:nvSpPr>
          <p:spPr>
            <a:xfrm>
              <a:off x="4563123" y="3532213"/>
              <a:ext cx="6559466" cy="646331"/>
            </a:xfrm>
            <a:prstGeom prst="rect">
              <a:avLst/>
            </a:prstGeom>
            <a:noFill/>
          </p:spPr>
          <p:txBody>
            <a:bodyPr wrap="square" rtlCol="0">
              <a:spAutoFit/>
            </a:bodyPr>
            <a:lstStyle>
              <a:defPPr>
                <a:defRPr lang="fr-FR"/>
              </a:defPPr>
              <a:lvl1pPr>
                <a:defRPr b="1">
                  <a:solidFill>
                    <a:schemeClr val="bg1">
                      <a:lumMod val="50000"/>
                    </a:schemeClr>
                  </a:solidFill>
                </a:defRPr>
              </a:lvl1pPr>
            </a:lstStyle>
            <a:p>
              <a:r>
                <a:rPr lang="fr-FR" dirty="0"/>
                <a:t>Vous trouverez un document pour vous guider en cas de problème</a:t>
              </a:r>
              <a:br>
                <a:rPr lang="fr-FR" dirty="0"/>
              </a:br>
              <a:r>
                <a:rPr lang="fr-FR" dirty="0"/>
                <a:t>sur le site de la Direction de </a:t>
              </a:r>
              <a:r>
                <a:rPr lang="fr-FR" dirty="0" smtClean="0"/>
                <a:t>l’Economie </a:t>
              </a:r>
              <a:r>
                <a:rPr lang="fr-FR" dirty="0"/>
                <a:t>sociale.</a:t>
              </a:r>
            </a:p>
          </p:txBody>
        </p:sp>
        <p:sp>
          <p:nvSpPr>
            <p:cNvPr id="35" name="Arc 34"/>
            <p:cNvSpPr/>
            <p:nvPr/>
          </p:nvSpPr>
          <p:spPr>
            <a:xfrm rot="10800000">
              <a:off x="3588467" y="2565946"/>
              <a:ext cx="1154266" cy="1154266"/>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6" name="Arc 15"/>
          <p:cNvSpPr/>
          <p:nvPr/>
        </p:nvSpPr>
        <p:spPr>
          <a:xfrm rot="10800000">
            <a:off x="3600779" y="3884015"/>
            <a:ext cx="1154266" cy="1154266"/>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Rectangle 8"/>
          <p:cNvSpPr/>
          <p:nvPr/>
        </p:nvSpPr>
        <p:spPr>
          <a:xfrm>
            <a:off x="4563123" y="4821735"/>
            <a:ext cx="6096000" cy="369332"/>
          </a:xfrm>
          <a:prstGeom prst="rect">
            <a:avLst/>
          </a:prstGeom>
        </p:spPr>
        <p:txBody>
          <a:bodyPr>
            <a:spAutoFit/>
          </a:bodyPr>
          <a:lstStyle/>
          <a:p>
            <a:r>
              <a:rPr lang="fr-FR" b="1" dirty="0">
                <a:solidFill>
                  <a:schemeClr val="bg1">
                    <a:lumMod val="50000"/>
                  </a:schemeClr>
                </a:solidFill>
              </a:rPr>
              <a:t>Aide individualisée pour l’attribution des rôles dans l’outil.</a:t>
            </a:r>
          </a:p>
        </p:txBody>
      </p:sp>
    </p:spTree>
    <p:extLst>
      <p:ext uri="{BB962C8B-B14F-4D97-AF65-F5344CB8AC3E}">
        <p14:creationId xmlns:p14="http://schemas.microsoft.com/office/powerpoint/2010/main" val="101130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36</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Pour vous aider</a:t>
            </a:r>
            <a:endParaRPr lang="fr-FR" sz="2400" i="1" dirty="0"/>
          </a:p>
        </p:txBody>
      </p:sp>
      <p:sp>
        <p:nvSpPr>
          <p:cNvPr id="12" name="Titre 1"/>
          <p:cNvSpPr>
            <a:spLocks noGrp="1"/>
          </p:cNvSpPr>
          <p:nvPr>
            <p:ph type="title"/>
          </p:nvPr>
        </p:nvSpPr>
        <p:spPr>
          <a:xfrm>
            <a:off x="838200" y="958468"/>
            <a:ext cx="10509336" cy="507078"/>
          </a:xfrm>
        </p:spPr>
        <p:txBody>
          <a:bodyPr/>
          <a:lstStyle/>
          <a:p>
            <a:r>
              <a:rPr lang="fr-FR" b="0" dirty="0"/>
              <a:t>Plus de formulaires papier, </a:t>
            </a:r>
            <a:r>
              <a:rPr lang="fr-FR" dirty="0"/>
              <a:t>PLACE À L’ÉLECTRONIQUE</a:t>
            </a:r>
          </a:p>
        </p:txBody>
      </p:sp>
      <p:sp>
        <p:nvSpPr>
          <p:cNvPr id="15"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grpSp>
        <p:nvGrpSpPr>
          <p:cNvPr id="3" name="Grouper 2"/>
          <p:cNvGrpSpPr/>
          <p:nvPr/>
        </p:nvGrpSpPr>
        <p:grpSpPr>
          <a:xfrm>
            <a:off x="3588467" y="2565946"/>
            <a:ext cx="7534122" cy="1366377"/>
            <a:chOff x="3588467" y="2565946"/>
            <a:chExt cx="7534122" cy="1366377"/>
          </a:xfrm>
        </p:grpSpPr>
        <p:sp>
          <p:nvSpPr>
            <p:cNvPr id="18" name="ZoneTexte 17"/>
            <p:cNvSpPr txBox="1"/>
            <p:nvPr/>
          </p:nvSpPr>
          <p:spPr>
            <a:xfrm>
              <a:off x="4563123" y="3532213"/>
              <a:ext cx="6559466" cy="400110"/>
            </a:xfrm>
            <a:prstGeom prst="rect">
              <a:avLst/>
            </a:prstGeom>
            <a:noFill/>
          </p:spPr>
          <p:txBody>
            <a:bodyPr wrap="square" rtlCol="0">
              <a:spAutoFit/>
            </a:bodyPr>
            <a:lstStyle>
              <a:defPPr>
                <a:defRPr lang="fr-FR"/>
              </a:defPPr>
              <a:lvl1pPr>
                <a:defRPr b="1">
                  <a:solidFill>
                    <a:schemeClr val="bg1">
                      <a:lumMod val="50000"/>
                    </a:schemeClr>
                  </a:solidFill>
                </a:defRPr>
              </a:lvl1pPr>
            </a:lstStyle>
            <a:p>
              <a:pPr lvl="0"/>
              <a:r>
                <a:rPr lang="fr-FR" dirty="0"/>
                <a:t>Helpdesk – problèmes techniques : </a:t>
              </a:r>
              <a:r>
                <a:rPr lang="fr-FR" sz="2000" dirty="0">
                  <a:solidFill>
                    <a:schemeClr val="accent5"/>
                  </a:solidFill>
                </a:rPr>
                <a:t>078 79 01 02 </a:t>
              </a:r>
            </a:p>
          </p:txBody>
        </p:sp>
        <p:sp>
          <p:nvSpPr>
            <p:cNvPr id="35" name="Arc 34"/>
            <p:cNvSpPr/>
            <p:nvPr/>
          </p:nvSpPr>
          <p:spPr>
            <a:xfrm rot="10800000">
              <a:off x="3588467" y="2565946"/>
              <a:ext cx="1154266" cy="1154266"/>
            </a:xfrm>
            <a:prstGeom prst="arc">
              <a:avLst/>
            </a:prstGeom>
            <a:ln w="1016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2" name="Grouper 1"/>
          <p:cNvGrpSpPr/>
          <p:nvPr/>
        </p:nvGrpSpPr>
        <p:grpSpPr>
          <a:xfrm>
            <a:off x="838200" y="2430780"/>
            <a:ext cx="3250752" cy="3882001"/>
            <a:chOff x="838200" y="2430780"/>
            <a:chExt cx="3250752" cy="3882001"/>
          </a:xfrm>
        </p:grpSpPr>
        <p:sp>
          <p:nvSpPr>
            <p:cNvPr id="19" name="ZoneTexte 18"/>
            <p:cNvSpPr txBox="1"/>
            <p:nvPr/>
          </p:nvSpPr>
          <p:spPr>
            <a:xfrm>
              <a:off x="838200" y="2639837"/>
              <a:ext cx="3250752" cy="523220"/>
            </a:xfrm>
            <a:prstGeom prst="rect">
              <a:avLst/>
            </a:prstGeom>
            <a:noFill/>
          </p:spPr>
          <p:txBody>
            <a:bodyPr wrap="square" rtlCol="0">
              <a:spAutoFit/>
            </a:bodyPr>
            <a:lstStyle/>
            <a:p>
              <a:pPr algn="ctr"/>
              <a:r>
                <a:rPr lang="fr-FR" sz="2800" b="1" dirty="0">
                  <a:solidFill>
                    <a:schemeClr val="accent1"/>
                  </a:solidFill>
                </a:rPr>
                <a:t>Après la séance</a:t>
              </a:r>
              <a:endParaRPr lang="fr-FR" b="1" dirty="0">
                <a:solidFill>
                  <a:schemeClr val="accent1"/>
                </a:solidFill>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904" y="2430780"/>
              <a:ext cx="2899695" cy="3882001"/>
            </a:xfrm>
            <a:prstGeom prst="rect">
              <a:avLst/>
            </a:prstGeom>
          </p:spPr>
        </p:pic>
      </p:grpSp>
    </p:spTree>
    <p:extLst>
      <p:ext uri="{BB962C8B-B14F-4D97-AF65-F5344CB8AC3E}">
        <p14:creationId xmlns:p14="http://schemas.microsoft.com/office/powerpoint/2010/main" val="97573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37</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 name="Grouper 1"/>
          <p:cNvGrpSpPr/>
          <p:nvPr/>
        </p:nvGrpSpPr>
        <p:grpSpPr>
          <a:xfrm>
            <a:off x="838200" y="2541899"/>
            <a:ext cx="10629900" cy="650205"/>
            <a:chOff x="838200" y="2541899"/>
            <a:chExt cx="10629900" cy="650205"/>
          </a:xfrm>
        </p:grpSpPr>
        <p:sp>
          <p:nvSpPr>
            <p:cNvPr id="17" name="Rectangle 16"/>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Comment être sûr que le formulaire est bien complet et qu’il a bien été reçu ?</a:t>
              </a:r>
            </a:p>
          </p:txBody>
        </p:sp>
      </p:grpSp>
      <p:grpSp>
        <p:nvGrpSpPr>
          <p:cNvPr id="9" name="Grouper 8"/>
          <p:cNvGrpSpPr/>
          <p:nvPr/>
        </p:nvGrpSpPr>
        <p:grpSpPr>
          <a:xfrm>
            <a:off x="2898914" y="4591974"/>
            <a:ext cx="2013834" cy="1503867"/>
            <a:chOff x="2898914" y="4591974"/>
            <a:chExt cx="2013834" cy="1503867"/>
          </a:xfrm>
        </p:grpSpPr>
        <p:sp>
          <p:nvSpPr>
            <p:cNvPr id="15" name="Triangle 14"/>
            <p:cNvSpPr/>
            <p:nvPr/>
          </p:nvSpPr>
          <p:spPr>
            <a:xfrm>
              <a:off x="3789030" y="5345070"/>
              <a:ext cx="229573" cy="19790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p:cNvCxnSpPr/>
            <p:nvPr/>
          </p:nvCxnSpPr>
          <p:spPr>
            <a:xfrm flipV="1">
              <a:off x="3897293" y="4965167"/>
              <a:ext cx="5092" cy="679272"/>
            </a:xfrm>
            <a:prstGeom prst="line">
              <a:avLst/>
            </a:prstGeom>
            <a:ln w="15875">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3665762" y="4591974"/>
              <a:ext cx="473244" cy="47324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3512466" y="4666357"/>
              <a:ext cx="779836" cy="338554"/>
            </a:xfrm>
            <a:prstGeom prst="rect">
              <a:avLst/>
            </a:prstGeom>
            <a:noFill/>
          </p:spPr>
          <p:txBody>
            <a:bodyPr wrap="square" rtlCol="0">
              <a:spAutoFit/>
            </a:bodyPr>
            <a:lstStyle/>
            <a:p>
              <a:pPr algn="ctr"/>
              <a:r>
                <a:rPr lang="fr-FR" sz="1600" b="1" dirty="0">
                  <a:solidFill>
                    <a:schemeClr val="bg1"/>
                  </a:solidFill>
                </a:rPr>
                <a:t>1</a:t>
              </a:r>
              <a:endParaRPr lang="fr-FR" sz="1600" i="1" dirty="0">
                <a:solidFill>
                  <a:schemeClr val="bg1"/>
                </a:solidFill>
              </a:endParaRPr>
            </a:p>
          </p:txBody>
        </p:sp>
        <p:sp>
          <p:nvSpPr>
            <p:cNvPr id="20" name="Rectangle 19"/>
            <p:cNvSpPr/>
            <p:nvPr/>
          </p:nvSpPr>
          <p:spPr>
            <a:xfrm>
              <a:off x="2902944" y="5520470"/>
              <a:ext cx="2009804" cy="5753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2898914" y="5530917"/>
              <a:ext cx="2009804" cy="523220"/>
            </a:xfrm>
            <a:prstGeom prst="rect">
              <a:avLst/>
            </a:prstGeom>
            <a:noFill/>
          </p:spPr>
          <p:txBody>
            <a:bodyPr wrap="square" rtlCol="0">
              <a:spAutoFit/>
            </a:bodyPr>
            <a:lstStyle/>
            <a:p>
              <a:pPr algn="ctr"/>
              <a:r>
                <a:rPr lang="fr-FR" sz="1400" b="1" dirty="0">
                  <a:solidFill>
                    <a:schemeClr val="bg1"/>
                  </a:solidFill>
                </a:rPr>
                <a:t>Accusé de réception</a:t>
              </a:r>
            </a:p>
            <a:p>
              <a:pPr algn="ctr"/>
              <a:r>
                <a:rPr lang="fr-FR" sz="1400" i="1" dirty="0">
                  <a:solidFill>
                    <a:schemeClr val="bg1"/>
                  </a:solidFill>
                </a:rPr>
                <a:t>Réception du document</a:t>
              </a:r>
            </a:p>
          </p:txBody>
        </p:sp>
      </p:grpSp>
      <p:grpSp>
        <p:nvGrpSpPr>
          <p:cNvPr id="11" name="Grouper 10"/>
          <p:cNvGrpSpPr/>
          <p:nvPr/>
        </p:nvGrpSpPr>
        <p:grpSpPr>
          <a:xfrm>
            <a:off x="5162577" y="4591974"/>
            <a:ext cx="2092443" cy="1503867"/>
            <a:chOff x="5162577" y="4591974"/>
            <a:chExt cx="2092443" cy="1503867"/>
          </a:xfrm>
        </p:grpSpPr>
        <p:sp>
          <p:nvSpPr>
            <p:cNvPr id="24" name="Triangle 23"/>
            <p:cNvSpPr/>
            <p:nvPr/>
          </p:nvSpPr>
          <p:spPr>
            <a:xfrm>
              <a:off x="6108377" y="5345070"/>
              <a:ext cx="229573" cy="19790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5" name="Connecteur droit 24"/>
            <p:cNvCxnSpPr/>
            <p:nvPr/>
          </p:nvCxnSpPr>
          <p:spPr>
            <a:xfrm flipV="1">
              <a:off x="6216640" y="4965167"/>
              <a:ext cx="5092" cy="679272"/>
            </a:xfrm>
            <a:prstGeom prst="line">
              <a:avLst/>
            </a:prstGeom>
            <a:ln w="15875">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26" name="Ellipse 25"/>
            <p:cNvSpPr/>
            <p:nvPr/>
          </p:nvSpPr>
          <p:spPr>
            <a:xfrm>
              <a:off x="5985109" y="4591974"/>
              <a:ext cx="473244" cy="47324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5831813" y="4666357"/>
              <a:ext cx="779836" cy="338554"/>
            </a:xfrm>
            <a:prstGeom prst="rect">
              <a:avLst/>
            </a:prstGeom>
            <a:noFill/>
          </p:spPr>
          <p:txBody>
            <a:bodyPr wrap="square" rtlCol="0">
              <a:spAutoFit/>
            </a:bodyPr>
            <a:lstStyle/>
            <a:p>
              <a:pPr algn="ctr"/>
              <a:r>
                <a:rPr lang="fr-FR" sz="1600" b="1" dirty="0">
                  <a:solidFill>
                    <a:schemeClr val="bg1"/>
                  </a:solidFill>
                </a:rPr>
                <a:t>2</a:t>
              </a:r>
              <a:endParaRPr lang="fr-FR" sz="1600" i="1" dirty="0">
                <a:solidFill>
                  <a:schemeClr val="bg1"/>
                </a:solidFill>
              </a:endParaRPr>
            </a:p>
          </p:txBody>
        </p:sp>
        <p:sp>
          <p:nvSpPr>
            <p:cNvPr id="39" name="Rectangle 38"/>
            <p:cNvSpPr/>
            <p:nvPr/>
          </p:nvSpPr>
          <p:spPr>
            <a:xfrm>
              <a:off x="5215768" y="5520470"/>
              <a:ext cx="2009804" cy="57537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5162577" y="5530917"/>
              <a:ext cx="2092443" cy="523220"/>
            </a:xfrm>
            <a:prstGeom prst="rect">
              <a:avLst/>
            </a:prstGeom>
            <a:noFill/>
          </p:spPr>
          <p:txBody>
            <a:bodyPr wrap="square" rtlCol="0">
              <a:spAutoFit/>
            </a:bodyPr>
            <a:lstStyle/>
            <a:p>
              <a:pPr algn="ctr"/>
              <a:r>
                <a:rPr lang="fr-FR" sz="1400" b="1" dirty="0">
                  <a:solidFill>
                    <a:schemeClr val="bg1"/>
                  </a:solidFill>
                </a:rPr>
                <a:t>Accusé de complétude</a:t>
              </a:r>
            </a:p>
            <a:p>
              <a:pPr algn="ctr"/>
              <a:r>
                <a:rPr lang="fr-FR" sz="1400" i="1" dirty="0">
                  <a:solidFill>
                    <a:schemeClr val="bg1"/>
                  </a:solidFill>
                </a:rPr>
                <a:t>Complétude du document</a:t>
              </a:r>
            </a:p>
          </p:txBody>
        </p:sp>
      </p:grpSp>
      <p:grpSp>
        <p:nvGrpSpPr>
          <p:cNvPr id="13" name="Grouper 12"/>
          <p:cNvGrpSpPr/>
          <p:nvPr/>
        </p:nvGrpSpPr>
        <p:grpSpPr>
          <a:xfrm>
            <a:off x="7479459" y="4591974"/>
            <a:ext cx="2150671" cy="1677607"/>
            <a:chOff x="7479459" y="4591974"/>
            <a:chExt cx="2150671" cy="1677607"/>
          </a:xfrm>
        </p:grpSpPr>
        <p:grpSp>
          <p:nvGrpSpPr>
            <p:cNvPr id="12" name="Grouper 11"/>
            <p:cNvGrpSpPr/>
            <p:nvPr/>
          </p:nvGrpSpPr>
          <p:grpSpPr>
            <a:xfrm>
              <a:off x="7549893" y="4591974"/>
              <a:ext cx="2009804" cy="1661342"/>
              <a:chOff x="7549893" y="4591974"/>
              <a:chExt cx="2009804" cy="1661342"/>
            </a:xfrm>
          </p:grpSpPr>
          <p:sp>
            <p:nvSpPr>
              <p:cNvPr id="33" name="Triangle 32"/>
              <p:cNvSpPr/>
              <p:nvPr/>
            </p:nvSpPr>
            <p:spPr>
              <a:xfrm>
                <a:off x="8433485" y="5345070"/>
                <a:ext cx="229573" cy="19790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4" name="Connecteur droit 33"/>
              <p:cNvCxnSpPr/>
              <p:nvPr/>
            </p:nvCxnSpPr>
            <p:spPr>
              <a:xfrm flipV="1">
                <a:off x="8541748" y="4965167"/>
                <a:ext cx="5092" cy="679272"/>
              </a:xfrm>
              <a:prstGeom prst="line">
                <a:avLst/>
              </a:prstGeom>
              <a:ln w="15875">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35" name="Ellipse 34"/>
              <p:cNvSpPr/>
              <p:nvPr/>
            </p:nvSpPr>
            <p:spPr>
              <a:xfrm>
                <a:off x="8310217" y="4591974"/>
                <a:ext cx="473244" cy="47324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p:cNvSpPr txBox="1"/>
              <p:nvPr/>
            </p:nvSpPr>
            <p:spPr>
              <a:xfrm>
                <a:off x="8156921" y="4666357"/>
                <a:ext cx="779836" cy="338554"/>
              </a:xfrm>
              <a:prstGeom prst="rect">
                <a:avLst/>
              </a:prstGeom>
              <a:noFill/>
            </p:spPr>
            <p:txBody>
              <a:bodyPr wrap="square" rtlCol="0">
                <a:spAutoFit/>
              </a:bodyPr>
              <a:lstStyle/>
              <a:p>
                <a:pPr algn="ctr"/>
                <a:r>
                  <a:rPr lang="fr-FR" sz="1600" b="1" dirty="0">
                    <a:solidFill>
                      <a:schemeClr val="bg1"/>
                    </a:solidFill>
                  </a:rPr>
                  <a:t>3</a:t>
                </a:r>
                <a:endParaRPr lang="fr-FR" sz="1600" i="1" dirty="0">
                  <a:solidFill>
                    <a:schemeClr val="bg1"/>
                  </a:solidFill>
                </a:endParaRPr>
              </a:p>
            </p:txBody>
          </p:sp>
          <p:sp>
            <p:nvSpPr>
              <p:cNvPr id="41" name="Rectangle 40"/>
              <p:cNvSpPr/>
              <p:nvPr/>
            </p:nvSpPr>
            <p:spPr>
              <a:xfrm>
                <a:off x="7549893" y="5520470"/>
                <a:ext cx="2009804" cy="73284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2" name="ZoneTexte 41"/>
            <p:cNvSpPr txBox="1"/>
            <p:nvPr/>
          </p:nvSpPr>
          <p:spPr>
            <a:xfrm>
              <a:off x="7479459" y="5530917"/>
              <a:ext cx="2150671" cy="738664"/>
            </a:xfrm>
            <a:prstGeom prst="rect">
              <a:avLst/>
            </a:prstGeom>
            <a:noFill/>
          </p:spPr>
          <p:txBody>
            <a:bodyPr wrap="square" rtlCol="0">
              <a:spAutoFit/>
            </a:bodyPr>
            <a:lstStyle/>
            <a:p>
              <a:pPr algn="ctr"/>
              <a:r>
                <a:rPr lang="fr-FR" sz="1400" b="1" dirty="0">
                  <a:solidFill>
                    <a:schemeClr val="bg1"/>
                  </a:solidFill>
                </a:rPr>
                <a:t>Réponse à votre demande</a:t>
              </a:r>
            </a:p>
            <a:p>
              <a:pPr algn="ctr"/>
              <a:r>
                <a:rPr lang="fr-FR" sz="1400" b="1" i="1" dirty="0">
                  <a:solidFill>
                    <a:schemeClr val="bg1"/>
                  </a:solidFill>
                </a:rPr>
                <a:t>Par la Direction de l’Economie </a:t>
              </a:r>
              <a:r>
                <a:rPr lang="fr-FR" sz="1400" b="1" i="1" dirty="0" smtClean="0">
                  <a:solidFill>
                    <a:schemeClr val="bg1"/>
                  </a:solidFill>
                </a:rPr>
                <a:t>sociale</a:t>
              </a:r>
              <a:endParaRPr lang="fr-FR" sz="1400" b="1" i="1" dirty="0">
                <a:solidFill>
                  <a:schemeClr val="bg1"/>
                </a:solidFill>
              </a:endParaRPr>
            </a:p>
          </p:txBody>
        </p:sp>
      </p:grpSp>
      <p:grpSp>
        <p:nvGrpSpPr>
          <p:cNvPr id="8" name="Grouper 7"/>
          <p:cNvGrpSpPr/>
          <p:nvPr/>
        </p:nvGrpSpPr>
        <p:grpSpPr>
          <a:xfrm>
            <a:off x="1916431" y="3194849"/>
            <a:ext cx="8610600" cy="1237191"/>
            <a:chOff x="1916431" y="3194849"/>
            <a:chExt cx="8610600" cy="1237191"/>
          </a:xfrm>
        </p:grpSpPr>
        <p:sp>
          <p:nvSpPr>
            <p:cNvPr id="29" name="Triangle 28"/>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0" name="Connecteur droit 29"/>
            <p:cNvCxnSpPr/>
            <p:nvPr/>
          </p:nvCxnSpPr>
          <p:spPr>
            <a:xfrm flipH="1">
              <a:off x="6208284" y="3262732"/>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sp>
          <p:nvSpPr>
            <p:cNvPr id="43" name="ZoneTexte 42"/>
            <p:cNvSpPr txBox="1"/>
            <p:nvPr/>
          </p:nvSpPr>
          <p:spPr>
            <a:xfrm>
              <a:off x="1916431" y="4062708"/>
              <a:ext cx="8610600" cy="369332"/>
            </a:xfrm>
            <a:prstGeom prst="rect">
              <a:avLst/>
            </a:prstGeom>
            <a:noFill/>
          </p:spPr>
          <p:txBody>
            <a:bodyPr wrap="square" rtlCol="0">
              <a:spAutoFit/>
            </a:bodyPr>
            <a:lstStyle/>
            <a:p>
              <a:pPr algn="ctr"/>
              <a:r>
                <a:rPr lang="fr-FR" b="1">
                  <a:solidFill>
                    <a:schemeClr val="accent6"/>
                  </a:solidFill>
                </a:rPr>
                <a:t>Vous recevrez :</a:t>
              </a:r>
              <a:endParaRPr lang="fr-FR" dirty="0">
                <a:solidFill>
                  <a:schemeClr val="accent6"/>
                </a:solidFill>
              </a:endParaRPr>
            </a:p>
          </p:txBody>
        </p:sp>
      </p:grpSp>
      <p:sp>
        <p:nvSpPr>
          <p:cNvPr id="3" name="Titre 2"/>
          <p:cNvSpPr>
            <a:spLocks noGrp="1"/>
          </p:cNvSpPr>
          <p:nvPr>
            <p:ph type="title"/>
          </p:nvPr>
        </p:nvSpPr>
        <p:spPr/>
        <p:txBody>
          <a:bodyPr/>
          <a:lstStyle/>
          <a:p>
            <a:endParaRPr lang="fr-FR"/>
          </a:p>
        </p:txBody>
      </p:sp>
      <p:sp>
        <p:nvSpPr>
          <p:cNvPr id="44" name="Titre 1"/>
          <p:cNvSpPr txBox="1">
            <a:spLocks/>
          </p:cNvSpPr>
          <p:nvPr/>
        </p:nvSpPr>
        <p:spPr>
          <a:xfrm>
            <a:off x="838200" y="958468"/>
            <a:ext cx="10509336" cy="507078"/>
          </a:xfrm>
          <a:prstGeom prst="rect">
            <a:avLst/>
          </a:prstGeom>
          <a:solidFill>
            <a:schemeClr val="tx2"/>
          </a:solidFill>
        </p:spPr>
        <p:txBody>
          <a:bodyPr vert="horz" lIns="91440" tIns="45720" rIns="91440" bIns="45720" rtlCol="0" anchor="ctr">
            <a:noAutofit/>
          </a:bodyPr>
          <a:lstStyle>
            <a:lvl1pPr algn="l" defTabSz="914400" rtl="0" eaLnBrk="1" latinLnBrk="0" hangingPunct="1">
              <a:lnSpc>
                <a:spcPct val="90000"/>
              </a:lnSpc>
              <a:spcBef>
                <a:spcPct val="0"/>
              </a:spcBef>
              <a:buNone/>
              <a:defRPr sz="3000" b="1" i="0" kern="1200">
                <a:solidFill>
                  <a:schemeClr val="bg1"/>
                </a:solidFill>
                <a:latin typeface="Calibri" charset="0"/>
                <a:ea typeface="Calibri" charset="0"/>
                <a:cs typeface="Calibri" charset="0"/>
              </a:defRPr>
            </a:lvl1pPr>
          </a:lstStyle>
          <a:p>
            <a:r>
              <a:rPr lang="fr-FR" b="0"/>
              <a:t>Plus de formulaires papier, </a:t>
            </a:r>
            <a:r>
              <a:rPr lang="fr-FR"/>
              <a:t>PLACE À L’ÉLECTRONIQUE</a:t>
            </a:r>
            <a:endParaRPr lang="fr-FR" dirty="0"/>
          </a:p>
        </p:txBody>
      </p:sp>
      <p:sp>
        <p:nvSpPr>
          <p:cNvPr id="45"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spTree>
    <p:extLst>
      <p:ext uri="{BB962C8B-B14F-4D97-AF65-F5344CB8AC3E}">
        <p14:creationId xmlns:p14="http://schemas.microsoft.com/office/powerpoint/2010/main" val="137675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1000"/>
                                        <p:tgtEl>
                                          <p:spTgt spid="8"/>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000" fill="hold"/>
                                        <p:tgtEl>
                                          <p:spTgt spid="9"/>
                                        </p:tgtEl>
                                        <p:attrNameLst>
                                          <p:attrName>ppt_x</p:attrName>
                                        </p:attrNameLst>
                                      </p:cBhvr>
                                      <p:tavLst>
                                        <p:tav tm="0">
                                          <p:val>
                                            <p:strVal val="#ppt_x"/>
                                          </p:val>
                                        </p:tav>
                                        <p:tav tm="100000">
                                          <p:val>
                                            <p:strVal val="#ppt_x"/>
                                          </p:val>
                                        </p:tav>
                                      </p:tavLst>
                                    </p:anim>
                                    <p:anim calcmode="lin" valueType="num">
                                      <p:cBhvr additive="base">
                                        <p:cTn id="17" dur="1000" fill="hold"/>
                                        <p:tgtEl>
                                          <p:spTgt spid="9"/>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1000" fill="hold"/>
                                        <p:tgtEl>
                                          <p:spTgt spid="11"/>
                                        </p:tgtEl>
                                        <p:attrNameLst>
                                          <p:attrName>ppt_x</p:attrName>
                                        </p:attrNameLst>
                                      </p:cBhvr>
                                      <p:tavLst>
                                        <p:tav tm="0">
                                          <p:val>
                                            <p:strVal val="#ppt_x"/>
                                          </p:val>
                                        </p:tav>
                                        <p:tav tm="100000">
                                          <p:val>
                                            <p:strVal val="#ppt_x"/>
                                          </p:val>
                                        </p:tav>
                                      </p:tavLst>
                                    </p:anim>
                                    <p:anim calcmode="lin" valueType="num">
                                      <p:cBhvr additive="base">
                                        <p:cTn id="22" dur="1000" fill="hold"/>
                                        <p:tgtEl>
                                          <p:spTgt spid="11"/>
                                        </p:tgtEl>
                                        <p:attrNameLst>
                                          <p:attrName>ppt_y</p:attrName>
                                        </p:attrNameLst>
                                      </p:cBhvr>
                                      <p:tavLst>
                                        <p:tav tm="0">
                                          <p:val>
                                            <p:strVal val="1+#ppt_h/2"/>
                                          </p:val>
                                        </p:tav>
                                        <p:tav tm="100000">
                                          <p:val>
                                            <p:strVal val="#ppt_y"/>
                                          </p:val>
                                        </p:tav>
                                      </p:tavLst>
                                    </p:anim>
                                  </p:childTnLst>
                                </p:cTn>
                              </p:par>
                            </p:childTnLst>
                          </p:cTn>
                        </p:par>
                        <p:par>
                          <p:cTn id="23" fill="hold">
                            <p:stCondLst>
                              <p:cond delay="3000"/>
                            </p:stCondLst>
                            <p:childTnLst>
                              <p:par>
                                <p:cTn id="24" presetID="2" presetClass="entr" presetSubtype="4"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1000" fill="hold"/>
                                        <p:tgtEl>
                                          <p:spTgt spid="13"/>
                                        </p:tgtEl>
                                        <p:attrNameLst>
                                          <p:attrName>ppt_x</p:attrName>
                                        </p:attrNameLst>
                                      </p:cBhvr>
                                      <p:tavLst>
                                        <p:tav tm="0">
                                          <p:val>
                                            <p:strVal val="#ppt_x"/>
                                          </p:val>
                                        </p:tav>
                                        <p:tav tm="100000">
                                          <p:val>
                                            <p:strVal val="#ppt_x"/>
                                          </p:val>
                                        </p:tav>
                                      </p:tavLst>
                                    </p:anim>
                                    <p:anim calcmode="lin" valueType="num">
                                      <p:cBhvr additive="base">
                                        <p:cTn id="27"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38</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sp>
        <p:nvSpPr>
          <p:cNvPr id="12" name="Titre 1"/>
          <p:cNvSpPr>
            <a:spLocks noGrp="1"/>
          </p:cNvSpPr>
          <p:nvPr>
            <p:ph type="title"/>
          </p:nvPr>
        </p:nvSpPr>
        <p:spPr>
          <a:xfrm>
            <a:off x="838200" y="958468"/>
            <a:ext cx="10509336" cy="507078"/>
          </a:xfrm>
        </p:spPr>
        <p:txBody>
          <a:bodyPr/>
          <a:lstStyle/>
          <a:p>
            <a:r>
              <a:rPr lang="fr-FR" dirty="0"/>
              <a:t>Modifications des règles de versement des subventions</a:t>
            </a:r>
          </a:p>
        </p:txBody>
      </p:sp>
      <p:sp>
        <p:nvSpPr>
          <p:cNvPr id="14"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AU 1</a:t>
            </a:r>
            <a:r>
              <a:rPr lang="fr-FR" sz="2000" baseline="30000" dirty="0">
                <a:solidFill>
                  <a:schemeClr val="accent3"/>
                </a:solidFill>
              </a:rPr>
              <a:t>ER</a:t>
            </a:r>
            <a:r>
              <a:rPr lang="fr-FR" sz="2000" dirty="0">
                <a:solidFill>
                  <a:schemeClr val="accent3"/>
                </a:solidFill>
              </a:rPr>
              <a:t> JUILLET</a:t>
            </a:r>
          </a:p>
          <a:p>
            <a:endParaRPr lang="fr-FR" dirty="0"/>
          </a:p>
        </p:txBody>
      </p:sp>
      <p:sp>
        <p:nvSpPr>
          <p:cNvPr id="27" name="ZoneTexte 26"/>
          <p:cNvSpPr txBox="1"/>
          <p:nvPr/>
        </p:nvSpPr>
        <p:spPr>
          <a:xfrm>
            <a:off x="838201" y="3550735"/>
            <a:ext cx="10629900" cy="369332"/>
          </a:xfrm>
          <a:prstGeom prst="rect">
            <a:avLst/>
          </a:prstGeom>
          <a:noFill/>
        </p:spPr>
        <p:txBody>
          <a:bodyPr wrap="square" rtlCol="0">
            <a:spAutoFit/>
          </a:bodyPr>
          <a:lstStyle/>
          <a:p>
            <a:pPr algn="ctr"/>
            <a:r>
              <a:rPr lang="fr-FR" b="1" dirty="0">
                <a:solidFill>
                  <a:schemeClr val="accent6"/>
                </a:solidFill>
              </a:rPr>
              <a:t>Les formulaires </a:t>
            </a:r>
            <a:r>
              <a:rPr lang="fr-FR" b="1">
                <a:solidFill>
                  <a:schemeClr val="accent6"/>
                </a:solidFill>
              </a:rPr>
              <a:t>sont pré-remplis par </a:t>
            </a:r>
            <a:r>
              <a:rPr lang="fr-FR" b="1" dirty="0">
                <a:solidFill>
                  <a:schemeClr val="accent6"/>
                </a:solidFill>
              </a:rPr>
              <a:t>deux types de données :</a:t>
            </a:r>
          </a:p>
        </p:txBody>
      </p:sp>
      <p:grpSp>
        <p:nvGrpSpPr>
          <p:cNvPr id="3" name="Grouper 2"/>
          <p:cNvGrpSpPr/>
          <p:nvPr/>
        </p:nvGrpSpPr>
        <p:grpSpPr>
          <a:xfrm>
            <a:off x="838200" y="2541899"/>
            <a:ext cx="10629900" cy="850858"/>
            <a:chOff x="838200" y="2541899"/>
            <a:chExt cx="10629900" cy="850858"/>
          </a:xfrm>
        </p:grpSpPr>
        <p:grpSp>
          <p:nvGrpSpPr>
            <p:cNvPr id="2" name="Grouper 1"/>
            <p:cNvGrpSpPr/>
            <p:nvPr/>
          </p:nvGrpSpPr>
          <p:grpSpPr>
            <a:xfrm>
              <a:off x="838200" y="2541899"/>
              <a:ext cx="10629900" cy="650205"/>
              <a:chOff x="838200" y="2541899"/>
              <a:chExt cx="10629900" cy="650205"/>
            </a:xfrm>
          </p:grpSpPr>
          <p:sp>
            <p:nvSpPr>
              <p:cNvPr id="17" name="Rectangle 16"/>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Que faire si les informations pré remplies dans le formulaire ne sont pas correctes ?</a:t>
                </a:r>
              </a:p>
            </p:txBody>
          </p:sp>
        </p:grpSp>
        <p:sp>
          <p:nvSpPr>
            <p:cNvPr id="29" name="Triangle 28"/>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 name="Grouper 7"/>
          <p:cNvGrpSpPr/>
          <p:nvPr/>
        </p:nvGrpSpPr>
        <p:grpSpPr>
          <a:xfrm>
            <a:off x="3794760" y="3992311"/>
            <a:ext cx="5169686" cy="1200329"/>
            <a:chOff x="3794760" y="3992311"/>
            <a:chExt cx="5169686" cy="1200329"/>
          </a:xfrm>
        </p:grpSpPr>
        <p:sp>
          <p:nvSpPr>
            <p:cNvPr id="15" name="Rectangle 14"/>
            <p:cNvSpPr/>
            <p:nvPr/>
          </p:nvSpPr>
          <p:spPr>
            <a:xfrm>
              <a:off x="3794760" y="4076514"/>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4151317" y="3992311"/>
              <a:ext cx="4813129" cy="1200329"/>
            </a:xfrm>
            <a:prstGeom prst="rect">
              <a:avLst/>
            </a:prstGeom>
            <a:noFill/>
          </p:spPr>
          <p:txBody>
            <a:bodyPr wrap="square" rtlCol="0">
              <a:spAutoFit/>
            </a:bodyPr>
            <a:lstStyle/>
            <a:p>
              <a:r>
                <a:rPr lang="fr-FR" b="1" dirty="0">
                  <a:solidFill>
                    <a:schemeClr val="tx1">
                      <a:lumMod val="50000"/>
                      <a:lumOff val="50000"/>
                    </a:schemeClr>
                  </a:solidFill>
                </a:rPr>
                <a:t>Les données sources provenant des informations que vous avez transmises à la Banque Carrefour des Entreprises (</a:t>
              </a:r>
              <a:r>
                <a:rPr lang="fr-FR" b="1" dirty="0">
                  <a:solidFill>
                    <a:schemeClr val="bg2">
                      <a:lumMod val="50000"/>
                    </a:schemeClr>
                  </a:solidFill>
                </a:rPr>
                <a:t>telles que l’adresse de votre siège social, votre code NACE).</a:t>
              </a:r>
            </a:p>
          </p:txBody>
        </p:sp>
      </p:grpSp>
      <p:grpSp>
        <p:nvGrpSpPr>
          <p:cNvPr id="9" name="Grouper 8"/>
          <p:cNvGrpSpPr/>
          <p:nvPr/>
        </p:nvGrpSpPr>
        <p:grpSpPr>
          <a:xfrm>
            <a:off x="3794760" y="5312830"/>
            <a:ext cx="5169686" cy="923330"/>
            <a:chOff x="3794760" y="5312830"/>
            <a:chExt cx="5169686" cy="923330"/>
          </a:xfrm>
        </p:grpSpPr>
        <p:sp>
          <p:nvSpPr>
            <p:cNvPr id="20" name="Rectangle 19"/>
            <p:cNvSpPr/>
            <p:nvPr/>
          </p:nvSpPr>
          <p:spPr>
            <a:xfrm>
              <a:off x="3794760" y="5397033"/>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4151317" y="5312830"/>
              <a:ext cx="4813129" cy="923330"/>
            </a:xfrm>
            <a:prstGeom prst="rect">
              <a:avLst/>
            </a:prstGeom>
            <a:noFill/>
          </p:spPr>
          <p:txBody>
            <a:bodyPr wrap="square" rtlCol="0">
              <a:spAutoFit/>
            </a:bodyPr>
            <a:lstStyle/>
            <a:p>
              <a:r>
                <a:rPr lang="fr-FR" b="1" dirty="0">
                  <a:solidFill>
                    <a:schemeClr val="tx1">
                      <a:lumMod val="50000"/>
                      <a:lumOff val="50000"/>
                    </a:schemeClr>
                  </a:solidFill>
                </a:rPr>
                <a:t>Les données basiques en possession de l’administration (telles </a:t>
              </a:r>
              <a:r>
                <a:rPr lang="fr-FR" b="1" dirty="0" smtClean="0">
                  <a:solidFill>
                    <a:schemeClr val="tx1">
                      <a:lumMod val="50000"/>
                      <a:lumOff val="50000"/>
                    </a:schemeClr>
                  </a:solidFill>
                </a:rPr>
                <a:t>que le </a:t>
              </a:r>
              <a:r>
                <a:rPr lang="fr-FR" b="1" dirty="0">
                  <a:solidFill>
                    <a:schemeClr val="tx1">
                      <a:lumMod val="50000"/>
                      <a:lumOff val="50000"/>
                    </a:schemeClr>
                  </a:solidFill>
                </a:rPr>
                <a:t>type d’entreprise, la personne de contact …).</a:t>
              </a:r>
            </a:p>
          </p:txBody>
        </p:sp>
      </p:grpSp>
    </p:spTree>
    <p:extLst>
      <p:ext uri="{BB962C8B-B14F-4D97-AF65-F5344CB8AC3E}">
        <p14:creationId xmlns:p14="http://schemas.microsoft.com/office/powerpoint/2010/main" val="5089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1000" fill="hold"/>
                                        <p:tgtEl>
                                          <p:spTgt spid="27"/>
                                        </p:tgtEl>
                                        <p:attrNameLst>
                                          <p:attrName>ppt_x</p:attrName>
                                        </p:attrNameLst>
                                      </p:cBhvr>
                                      <p:tavLst>
                                        <p:tav tm="0">
                                          <p:val>
                                            <p:strVal val="0-#ppt_w/2"/>
                                          </p:val>
                                        </p:tav>
                                        <p:tav tm="100000">
                                          <p:val>
                                            <p:strVal val="#ppt_x"/>
                                          </p:val>
                                        </p:tav>
                                      </p:tavLst>
                                    </p:anim>
                                    <p:anim calcmode="lin" valueType="num">
                                      <p:cBhvr additive="base">
                                        <p:cTn id="13" dur="1000" fill="hold"/>
                                        <p:tgtEl>
                                          <p:spTgt spid="2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1000" fill="hold"/>
                                        <p:tgtEl>
                                          <p:spTgt spid="8"/>
                                        </p:tgtEl>
                                        <p:attrNameLst>
                                          <p:attrName>ppt_x</p:attrName>
                                        </p:attrNameLst>
                                      </p:cBhvr>
                                      <p:tavLst>
                                        <p:tav tm="0">
                                          <p:val>
                                            <p:strVal val="1+#ppt_w/2"/>
                                          </p:val>
                                        </p:tav>
                                        <p:tav tm="100000">
                                          <p:val>
                                            <p:strVal val="#ppt_x"/>
                                          </p:val>
                                        </p:tav>
                                      </p:tavLst>
                                    </p:anim>
                                    <p:anim calcmode="lin" valueType="num">
                                      <p:cBhvr additive="base">
                                        <p:cTn id="18" dur="10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2"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1000" fill="hold"/>
                                        <p:tgtEl>
                                          <p:spTgt spid="9"/>
                                        </p:tgtEl>
                                        <p:attrNameLst>
                                          <p:attrName>ppt_x</p:attrName>
                                        </p:attrNameLst>
                                      </p:cBhvr>
                                      <p:tavLst>
                                        <p:tav tm="0">
                                          <p:val>
                                            <p:strVal val="1+#ppt_w/2"/>
                                          </p:val>
                                        </p:tav>
                                        <p:tav tm="100000">
                                          <p:val>
                                            <p:strVal val="#ppt_x"/>
                                          </p:val>
                                        </p:tav>
                                      </p:tavLst>
                                    </p:anim>
                                    <p:anim calcmode="lin" valueType="num">
                                      <p:cBhvr additive="base">
                                        <p:cTn id="23"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39</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8" name="Grouper 7"/>
          <p:cNvGrpSpPr/>
          <p:nvPr/>
        </p:nvGrpSpPr>
        <p:grpSpPr>
          <a:xfrm>
            <a:off x="838200" y="2541899"/>
            <a:ext cx="10629900" cy="850858"/>
            <a:chOff x="838200" y="2541899"/>
            <a:chExt cx="10629900" cy="850858"/>
          </a:xfrm>
        </p:grpSpPr>
        <p:grpSp>
          <p:nvGrpSpPr>
            <p:cNvPr id="2" name="Grouper 1"/>
            <p:cNvGrpSpPr/>
            <p:nvPr/>
          </p:nvGrpSpPr>
          <p:grpSpPr>
            <a:xfrm>
              <a:off x="838200" y="2541899"/>
              <a:ext cx="10629900" cy="650205"/>
              <a:chOff x="838200" y="2541899"/>
              <a:chExt cx="10629900" cy="650205"/>
            </a:xfrm>
          </p:grpSpPr>
          <p:sp>
            <p:nvSpPr>
              <p:cNvPr id="17" name="Rectangle 16"/>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Que faire si les informations pré remplies dans le formulaire ne sont pas correctes ?</a:t>
                </a:r>
              </a:p>
            </p:txBody>
          </p:sp>
        </p:grpSp>
        <p:sp>
          <p:nvSpPr>
            <p:cNvPr id="29" name="Triangle 28"/>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4" name="ZoneTexte 23"/>
          <p:cNvSpPr txBox="1"/>
          <p:nvPr/>
        </p:nvSpPr>
        <p:spPr>
          <a:xfrm>
            <a:off x="887730" y="3599209"/>
            <a:ext cx="10629900" cy="2585323"/>
          </a:xfrm>
          <a:prstGeom prst="rect">
            <a:avLst/>
          </a:prstGeom>
          <a:noFill/>
        </p:spPr>
        <p:txBody>
          <a:bodyPr wrap="square" rtlCol="0">
            <a:spAutoFit/>
          </a:bodyPr>
          <a:lstStyle/>
          <a:p>
            <a:pPr algn="ctr"/>
            <a:r>
              <a:rPr lang="fr-FR" b="1" dirty="0">
                <a:solidFill>
                  <a:schemeClr val="accent6"/>
                </a:solidFill>
              </a:rPr>
              <a:t>Les formulaires sont pré-remplis par deux types de données : Les données sources provenant des informations que vous avez transmises à la Banque Carrefour des Entreprises (telles que l’adresse de votre siège social, votre code NACE) et les données basiques en possession de l’administration (telles que le type d’entreprise, la personne de contact, …).</a:t>
            </a:r>
          </a:p>
          <a:p>
            <a:pPr algn="ctr"/>
            <a:r>
              <a:rPr lang="fr-FR" b="1" dirty="0">
                <a:solidFill>
                  <a:schemeClr val="accent6"/>
                </a:solidFill>
              </a:rPr>
              <a:t> </a:t>
            </a:r>
          </a:p>
          <a:p>
            <a:pPr algn="ctr"/>
            <a:r>
              <a:rPr lang="fr-FR" b="1" dirty="0">
                <a:solidFill>
                  <a:schemeClr val="accent6"/>
                </a:solidFill>
              </a:rPr>
              <a:t>Les données basiques sont modifiables directement dans le formulaire (et seront réutilisées comme telles dans les autres formulaires pré-remplis). En revanche, les données sources provenant de la BCE ne sont pas modifiables directement et impliquent que vous preniez contact directement avec la BCE afin de les modifier. Une fois modifiées, vos données seront automatiquement mises à jour dans le formulaire.</a:t>
            </a:r>
          </a:p>
        </p:txBody>
      </p:sp>
      <p:sp>
        <p:nvSpPr>
          <p:cNvPr id="3" name="Titre 2"/>
          <p:cNvSpPr>
            <a:spLocks noGrp="1"/>
          </p:cNvSpPr>
          <p:nvPr>
            <p:ph type="title"/>
          </p:nvPr>
        </p:nvSpPr>
        <p:spPr/>
        <p:txBody>
          <a:bodyPr/>
          <a:lstStyle/>
          <a:p>
            <a:endParaRPr lang="fr-FR"/>
          </a:p>
        </p:txBody>
      </p:sp>
      <p:sp>
        <p:nvSpPr>
          <p:cNvPr id="25" name="Titre 1"/>
          <p:cNvSpPr txBox="1">
            <a:spLocks/>
          </p:cNvSpPr>
          <p:nvPr/>
        </p:nvSpPr>
        <p:spPr>
          <a:xfrm>
            <a:off x="838200" y="958468"/>
            <a:ext cx="10509336" cy="507078"/>
          </a:xfrm>
          <a:prstGeom prst="rect">
            <a:avLst/>
          </a:prstGeom>
          <a:solidFill>
            <a:schemeClr val="tx2"/>
          </a:solidFill>
        </p:spPr>
        <p:txBody>
          <a:bodyPr vert="horz" lIns="91440" tIns="45720" rIns="91440" bIns="45720" rtlCol="0" anchor="ctr">
            <a:noAutofit/>
          </a:bodyPr>
          <a:lstStyle>
            <a:lvl1pPr algn="l" defTabSz="914400" rtl="0" eaLnBrk="1" latinLnBrk="0" hangingPunct="1">
              <a:lnSpc>
                <a:spcPct val="90000"/>
              </a:lnSpc>
              <a:spcBef>
                <a:spcPct val="0"/>
              </a:spcBef>
              <a:buNone/>
              <a:defRPr sz="3000" b="1" i="0" kern="1200">
                <a:solidFill>
                  <a:schemeClr val="bg1"/>
                </a:solidFill>
                <a:latin typeface="Calibri" charset="0"/>
                <a:ea typeface="Calibri" charset="0"/>
                <a:cs typeface="Calibri" charset="0"/>
              </a:defRPr>
            </a:lvl1pPr>
          </a:lstStyle>
          <a:p>
            <a:r>
              <a:rPr lang="fr-FR" b="0"/>
              <a:t>Plus de formulaires papier, </a:t>
            </a:r>
            <a:r>
              <a:rPr lang="fr-FR"/>
              <a:t>PLACE À L’ÉLECTRONIQUE</a:t>
            </a:r>
            <a:endParaRPr lang="fr-FR" dirty="0"/>
          </a:p>
        </p:txBody>
      </p:sp>
      <p:sp>
        <p:nvSpPr>
          <p:cNvPr id="26"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spTree>
    <p:extLst>
      <p:ext uri="{BB962C8B-B14F-4D97-AF65-F5344CB8AC3E}">
        <p14:creationId xmlns:p14="http://schemas.microsoft.com/office/powerpoint/2010/main" val="78463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1000" fill="hold"/>
                                        <p:tgtEl>
                                          <p:spTgt spid="24"/>
                                        </p:tgtEl>
                                        <p:attrNameLst>
                                          <p:attrName>ppt_x</p:attrName>
                                        </p:attrNameLst>
                                      </p:cBhvr>
                                      <p:tavLst>
                                        <p:tav tm="0">
                                          <p:val>
                                            <p:strVal val="#ppt_x"/>
                                          </p:val>
                                        </p:tav>
                                        <p:tav tm="100000">
                                          <p:val>
                                            <p:strVal val="#ppt_x"/>
                                          </p:val>
                                        </p:tav>
                                      </p:tavLst>
                                    </p:anim>
                                    <p:anim calcmode="lin" valueType="num">
                                      <p:cBhvr additive="base">
                                        <p:cTn id="13"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58468"/>
            <a:ext cx="6322764" cy="507078"/>
          </a:xfrm>
        </p:spPr>
        <p:txBody>
          <a:bodyPr/>
          <a:lstStyle/>
          <a:p>
            <a:r>
              <a:rPr lang="fr-FR" b="0" dirty="0">
                <a:latin typeface="Calibri Light" charset="0"/>
                <a:ea typeface="Calibri Light" charset="0"/>
                <a:cs typeface="Calibri Light" charset="0"/>
              </a:rPr>
              <a:t>EN BREF, </a:t>
            </a:r>
            <a:r>
              <a:rPr lang="fr-FR" dirty="0"/>
              <a:t>ce qui va changer pour vous...</a:t>
            </a:r>
          </a:p>
        </p:txBody>
      </p:sp>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4</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9" name="Espace réservé du contenu 2"/>
          <p:cNvSpPr>
            <a:spLocks noGrp="1"/>
          </p:cNvSpPr>
          <p:nvPr>
            <p:ph idx="1"/>
          </p:nvPr>
        </p:nvSpPr>
        <p:spPr>
          <a:xfrm>
            <a:off x="838200" y="2115239"/>
            <a:ext cx="10515600" cy="4061724"/>
          </a:xfrm>
        </p:spPr>
        <p:txBody>
          <a:bodyPr>
            <a:normAutofit/>
          </a:bodyPr>
          <a:lstStyle/>
          <a:p>
            <a:pPr lvl="0"/>
            <a:r>
              <a:rPr lang="fr-FR" dirty="0"/>
              <a:t>Une simplification administrative réelle </a:t>
            </a:r>
          </a:p>
        </p:txBody>
      </p:sp>
      <p:grpSp>
        <p:nvGrpSpPr>
          <p:cNvPr id="3" name="Grouper 2"/>
          <p:cNvGrpSpPr/>
          <p:nvPr/>
        </p:nvGrpSpPr>
        <p:grpSpPr>
          <a:xfrm>
            <a:off x="838200" y="2763485"/>
            <a:ext cx="2258458" cy="644796"/>
            <a:chOff x="838200" y="2763485"/>
            <a:chExt cx="2258458" cy="644796"/>
          </a:xfrm>
        </p:grpSpPr>
        <p:sp>
          <p:nvSpPr>
            <p:cNvPr id="10" name="Rectangle 9"/>
            <p:cNvSpPr/>
            <p:nvPr/>
          </p:nvSpPr>
          <p:spPr>
            <a:xfrm>
              <a:off x="838200" y="2763485"/>
              <a:ext cx="2258458" cy="6447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838200" y="2885828"/>
              <a:ext cx="2258457" cy="400110"/>
            </a:xfrm>
            <a:prstGeom prst="rect">
              <a:avLst/>
            </a:prstGeom>
            <a:noFill/>
          </p:spPr>
          <p:txBody>
            <a:bodyPr wrap="square" rtlCol="0">
              <a:spAutoFit/>
            </a:bodyPr>
            <a:lstStyle/>
            <a:p>
              <a:pPr algn="ctr"/>
              <a:r>
                <a:rPr lang="fr-FR" sz="2000" b="1" dirty="0">
                  <a:solidFill>
                    <a:schemeClr val="bg1"/>
                  </a:solidFill>
                </a:rPr>
                <a:t>Simplification</a:t>
              </a:r>
            </a:p>
          </p:txBody>
        </p:sp>
      </p:grpSp>
      <p:grpSp>
        <p:nvGrpSpPr>
          <p:cNvPr id="35" name="Grouper 34"/>
          <p:cNvGrpSpPr/>
          <p:nvPr/>
        </p:nvGrpSpPr>
        <p:grpSpPr>
          <a:xfrm>
            <a:off x="9071013" y="2763485"/>
            <a:ext cx="2258458" cy="644795"/>
            <a:chOff x="9071013" y="2763485"/>
            <a:chExt cx="2258458" cy="644795"/>
          </a:xfrm>
        </p:grpSpPr>
        <p:sp>
          <p:nvSpPr>
            <p:cNvPr id="12" name="Rectangle 11"/>
            <p:cNvSpPr/>
            <p:nvPr/>
          </p:nvSpPr>
          <p:spPr>
            <a:xfrm>
              <a:off x="9071013" y="2763485"/>
              <a:ext cx="2258458" cy="6447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9071014" y="2885827"/>
              <a:ext cx="2258457" cy="400110"/>
            </a:xfrm>
            <a:prstGeom prst="rect">
              <a:avLst/>
            </a:prstGeom>
            <a:noFill/>
          </p:spPr>
          <p:txBody>
            <a:bodyPr wrap="square" rtlCol="0">
              <a:spAutoFit/>
            </a:bodyPr>
            <a:lstStyle/>
            <a:p>
              <a:pPr algn="ctr"/>
              <a:r>
                <a:rPr lang="fr-FR" sz="2000" b="1" dirty="0">
                  <a:solidFill>
                    <a:schemeClr val="bg1"/>
                  </a:solidFill>
                </a:rPr>
                <a:t>Email</a:t>
              </a:r>
            </a:p>
          </p:txBody>
        </p:sp>
      </p:grpSp>
      <p:grpSp>
        <p:nvGrpSpPr>
          <p:cNvPr id="8" name="Grouper 7"/>
          <p:cNvGrpSpPr/>
          <p:nvPr/>
        </p:nvGrpSpPr>
        <p:grpSpPr>
          <a:xfrm>
            <a:off x="838200" y="3741964"/>
            <a:ext cx="3733800" cy="369332"/>
            <a:chOff x="838200" y="3741964"/>
            <a:chExt cx="3733800" cy="369332"/>
          </a:xfrm>
        </p:grpSpPr>
        <p:sp>
          <p:nvSpPr>
            <p:cNvPr id="16" name="Rectangle 15"/>
            <p:cNvSpPr/>
            <p:nvPr/>
          </p:nvSpPr>
          <p:spPr>
            <a:xfrm>
              <a:off x="838200" y="3800819"/>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069554" y="3741964"/>
              <a:ext cx="3502446" cy="369332"/>
            </a:xfrm>
            <a:prstGeom prst="rect">
              <a:avLst/>
            </a:prstGeom>
            <a:noFill/>
          </p:spPr>
          <p:txBody>
            <a:bodyPr wrap="square" rtlCol="0">
              <a:spAutoFit/>
            </a:bodyPr>
            <a:lstStyle/>
            <a:p>
              <a:r>
                <a:rPr lang="fr-FR" b="1" dirty="0">
                  <a:solidFill>
                    <a:schemeClr val="bg1">
                      <a:lumMod val="50000"/>
                    </a:schemeClr>
                  </a:solidFill>
                </a:rPr>
                <a:t>Des formulaires</a:t>
              </a:r>
            </a:p>
          </p:txBody>
        </p:sp>
      </p:grpSp>
      <p:grpSp>
        <p:nvGrpSpPr>
          <p:cNvPr id="23" name="Grouper 22"/>
          <p:cNvGrpSpPr/>
          <p:nvPr/>
        </p:nvGrpSpPr>
        <p:grpSpPr>
          <a:xfrm>
            <a:off x="838200" y="4383557"/>
            <a:ext cx="3486664" cy="369332"/>
            <a:chOff x="838200" y="5007295"/>
            <a:chExt cx="3486664" cy="369332"/>
          </a:xfrm>
        </p:grpSpPr>
        <p:sp>
          <p:nvSpPr>
            <p:cNvPr id="20" name="Rectangle 19"/>
            <p:cNvSpPr/>
            <p:nvPr/>
          </p:nvSpPr>
          <p:spPr>
            <a:xfrm>
              <a:off x="838200" y="5066150"/>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069553" y="5007295"/>
              <a:ext cx="3255311" cy="369332"/>
            </a:xfrm>
            <a:prstGeom prst="rect">
              <a:avLst/>
            </a:prstGeom>
            <a:noFill/>
          </p:spPr>
          <p:txBody>
            <a:bodyPr wrap="square" rtlCol="0">
              <a:spAutoFit/>
            </a:bodyPr>
            <a:lstStyle/>
            <a:p>
              <a:r>
                <a:rPr lang="fr-FR" b="1" dirty="0">
                  <a:solidFill>
                    <a:schemeClr val="bg1">
                      <a:lumMod val="50000"/>
                    </a:schemeClr>
                  </a:solidFill>
                </a:rPr>
                <a:t>Moins de documents à joindre</a:t>
              </a:r>
            </a:p>
          </p:txBody>
        </p:sp>
      </p:grpSp>
      <p:grpSp>
        <p:nvGrpSpPr>
          <p:cNvPr id="33" name="Grouper 32"/>
          <p:cNvGrpSpPr/>
          <p:nvPr/>
        </p:nvGrpSpPr>
        <p:grpSpPr>
          <a:xfrm>
            <a:off x="4966771" y="3741964"/>
            <a:ext cx="2491767" cy="369332"/>
            <a:chOff x="4966771" y="3741964"/>
            <a:chExt cx="2491767" cy="369332"/>
          </a:xfrm>
        </p:grpSpPr>
        <p:sp>
          <p:nvSpPr>
            <p:cNvPr id="25" name="Rectangle 24"/>
            <p:cNvSpPr/>
            <p:nvPr/>
          </p:nvSpPr>
          <p:spPr>
            <a:xfrm>
              <a:off x="4966771" y="3800819"/>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5198125" y="3741964"/>
              <a:ext cx="2260413" cy="369332"/>
            </a:xfrm>
            <a:prstGeom prst="rect">
              <a:avLst/>
            </a:prstGeom>
            <a:noFill/>
          </p:spPr>
          <p:txBody>
            <a:bodyPr wrap="square" rtlCol="0">
              <a:spAutoFit/>
            </a:bodyPr>
            <a:lstStyle/>
            <a:p>
              <a:r>
                <a:rPr lang="fr-FR" b="1" dirty="0">
                  <a:solidFill>
                    <a:schemeClr val="bg1">
                      <a:lumMod val="50000"/>
                    </a:schemeClr>
                  </a:solidFill>
                </a:rPr>
                <a:t>Des formulaires</a:t>
              </a:r>
            </a:p>
          </p:txBody>
        </p:sp>
      </p:grpSp>
      <p:grpSp>
        <p:nvGrpSpPr>
          <p:cNvPr id="32" name="Grouper 31"/>
          <p:cNvGrpSpPr/>
          <p:nvPr/>
        </p:nvGrpSpPr>
        <p:grpSpPr>
          <a:xfrm>
            <a:off x="4939510" y="2763485"/>
            <a:ext cx="2285719" cy="913100"/>
            <a:chOff x="4939510" y="2763485"/>
            <a:chExt cx="2285719" cy="913100"/>
          </a:xfrm>
        </p:grpSpPr>
        <p:grpSp>
          <p:nvGrpSpPr>
            <p:cNvPr id="24" name="Grouper 23"/>
            <p:cNvGrpSpPr/>
            <p:nvPr/>
          </p:nvGrpSpPr>
          <p:grpSpPr>
            <a:xfrm>
              <a:off x="4966771" y="2763485"/>
              <a:ext cx="2258458" cy="644796"/>
              <a:chOff x="4966771" y="2763485"/>
              <a:chExt cx="2258458" cy="644796"/>
            </a:xfrm>
          </p:grpSpPr>
          <p:sp>
            <p:nvSpPr>
              <p:cNvPr id="11" name="Rectangle 10"/>
              <p:cNvSpPr/>
              <p:nvPr/>
            </p:nvSpPr>
            <p:spPr>
              <a:xfrm>
                <a:off x="4966771" y="2763485"/>
                <a:ext cx="2258458" cy="6447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4966771" y="2885828"/>
                <a:ext cx="2258457" cy="400110"/>
              </a:xfrm>
              <a:prstGeom prst="rect">
                <a:avLst/>
              </a:prstGeom>
              <a:noFill/>
            </p:spPr>
            <p:txBody>
              <a:bodyPr wrap="square" rtlCol="0">
                <a:spAutoFit/>
              </a:bodyPr>
              <a:lstStyle/>
              <a:p>
                <a:pPr algn="ctr"/>
                <a:r>
                  <a:rPr lang="fr-FR" sz="2000" b="1" dirty="0">
                    <a:solidFill>
                      <a:schemeClr val="bg1"/>
                    </a:solidFill>
                  </a:rPr>
                  <a:t>Dématérialisation</a:t>
                </a:r>
              </a:p>
            </p:txBody>
          </p:sp>
        </p:grpSp>
        <p:sp>
          <p:nvSpPr>
            <p:cNvPr id="29" name="ZoneTexte 28"/>
            <p:cNvSpPr txBox="1"/>
            <p:nvPr/>
          </p:nvSpPr>
          <p:spPr>
            <a:xfrm>
              <a:off x="4939510" y="3368808"/>
              <a:ext cx="2260413" cy="307777"/>
            </a:xfrm>
            <a:prstGeom prst="rect">
              <a:avLst/>
            </a:prstGeom>
            <a:noFill/>
          </p:spPr>
          <p:txBody>
            <a:bodyPr wrap="square" rtlCol="0">
              <a:spAutoFit/>
            </a:bodyPr>
            <a:lstStyle/>
            <a:p>
              <a:r>
                <a:rPr lang="fr-FR" sz="1400" i="1" dirty="0">
                  <a:solidFill>
                    <a:schemeClr val="bg1">
                      <a:lumMod val="50000"/>
                    </a:schemeClr>
                  </a:solidFill>
                </a:rPr>
                <a:t>à partir du 1</a:t>
              </a:r>
              <a:r>
                <a:rPr lang="fr-FR" sz="1400" i="1" baseline="30000" dirty="0">
                  <a:solidFill>
                    <a:schemeClr val="bg1">
                      <a:lumMod val="50000"/>
                    </a:schemeClr>
                  </a:solidFill>
                </a:rPr>
                <a:t>er</a:t>
              </a:r>
              <a:r>
                <a:rPr lang="fr-FR" sz="1400" i="1" dirty="0">
                  <a:solidFill>
                    <a:schemeClr val="bg1">
                      <a:lumMod val="50000"/>
                    </a:schemeClr>
                  </a:solidFill>
                </a:rPr>
                <a:t> septembre</a:t>
              </a:r>
            </a:p>
          </p:txBody>
        </p:sp>
      </p:grpSp>
      <p:grpSp>
        <p:nvGrpSpPr>
          <p:cNvPr id="36" name="Grouper 35"/>
          <p:cNvGrpSpPr/>
          <p:nvPr/>
        </p:nvGrpSpPr>
        <p:grpSpPr>
          <a:xfrm>
            <a:off x="9071013" y="3741964"/>
            <a:ext cx="3018838" cy="646331"/>
            <a:chOff x="9071013" y="3741964"/>
            <a:chExt cx="3018838" cy="646331"/>
          </a:xfrm>
        </p:grpSpPr>
        <p:sp>
          <p:nvSpPr>
            <p:cNvPr id="30" name="Rectangle 29"/>
            <p:cNvSpPr/>
            <p:nvPr/>
          </p:nvSpPr>
          <p:spPr>
            <a:xfrm>
              <a:off x="9071013" y="3800819"/>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9302367" y="3741964"/>
              <a:ext cx="2787484" cy="646331"/>
            </a:xfrm>
            <a:prstGeom prst="rect">
              <a:avLst/>
            </a:prstGeom>
            <a:noFill/>
          </p:spPr>
          <p:txBody>
            <a:bodyPr wrap="square" rtlCol="0">
              <a:spAutoFit/>
            </a:bodyPr>
            <a:lstStyle/>
            <a:p>
              <a:r>
                <a:rPr lang="fr-FR" b="1" dirty="0">
                  <a:solidFill>
                    <a:schemeClr val="bg1">
                      <a:lumMod val="50000"/>
                    </a:schemeClr>
                  </a:solidFill>
                </a:rPr>
                <a:t>Pour des communications avec l’administration</a:t>
              </a:r>
            </a:p>
          </p:txBody>
        </p:sp>
      </p:grpSp>
      <p:grpSp>
        <p:nvGrpSpPr>
          <p:cNvPr id="34" name="Grouper 33"/>
          <p:cNvGrpSpPr/>
          <p:nvPr/>
        </p:nvGrpSpPr>
        <p:grpSpPr>
          <a:xfrm>
            <a:off x="4966771" y="4383557"/>
            <a:ext cx="2491767" cy="369332"/>
            <a:chOff x="4966771" y="3741964"/>
            <a:chExt cx="2491767" cy="369332"/>
          </a:xfrm>
        </p:grpSpPr>
        <p:sp>
          <p:nvSpPr>
            <p:cNvPr id="37" name="Rectangle 36"/>
            <p:cNvSpPr/>
            <p:nvPr/>
          </p:nvSpPr>
          <p:spPr>
            <a:xfrm>
              <a:off x="4966771" y="3800819"/>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5198125" y="3741964"/>
              <a:ext cx="2260413" cy="369332"/>
            </a:xfrm>
            <a:prstGeom prst="rect">
              <a:avLst/>
            </a:prstGeom>
            <a:noFill/>
          </p:spPr>
          <p:txBody>
            <a:bodyPr wrap="square" rtlCol="0">
              <a:spAutoFit/>
            </a:bodyPr>
            <a:lstStyle/>
            <a:p>
              <a:r>
                <a:rPr lang="fr-FR" b="1" dirty="0">
                  <a:solidFill>
                    <a:schemeClr val="bg1">
                      <a:lumMod val="50000"/>
                    </a:schemeClr>
                  </a:solidFill>
                </a:rPr>
                <a:t>Des rapports</a:t>
              </a:r>
            </a:p>
          </p:txBody>
        </p:sp>
      </p:grpSp>
    </p:spTree>
    <p:extLst>
      <p:ext uri="{BB962C8B-B14F-4D97-AF65-F5344CB8AC3E}">
        <p14:creationId xmlns:p14="http://schemas.microsoft.com/office/powerpoint/2010/main" val="189551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2" presetClass="entr" presetSubtype="8" fill="hold" nodeType="afterEffect">
                                  <p:stCondLst>
                                    <p:cond delay="0"/>
                                  </p:stCondLst>
                                  <p:childTnLst>
                                    <p:set>
                                      <p:cBhvr>
                                        <p:cTn id="15" dur="1" fill="hold">
                                          <p:stCondLst>
                                            <p:cond delay="0"/>
                                          </p:stCondLst>
                                        </p:cTn>
                                        <p:tgtEl>
                                          <p:spTgt spid="23"/>
                                        </p:tgtEl>
                                        <p:attrNameLst>
                                          <p:attrName>style.visibility</p:attrName>
                                        </p:attrNameLst>
                                      </p:cBhvr>
                                      <p:to>
                                        <p:strVal val="visible"/>
                                      </p:to>
                                    </p:set>
                                    <p:anim calcmode="lin" valueType="num">
                                      <p:cBhvr additive="base">
                                        <p:cTn id="16" dur="1000" fill="hold"/>
                                        <p:tgtEl>
                                          <p:spTgt spid="23"/>
                                        </p:tgtEl>
                                        <p:attrNameLst>
                                          <p:attrName>ppt_x</p:attrName>
                                        </p:attrNameLst>
                                      </p:cBhvr>
                                      <p:tavLst>
                                        <p:tav tm="0">
                                          <p:val>
                                            <p:strVal val="0-#ppt_w/2"/>
                                          </p:val>
                                        </p:tav>
                                        <p:tav tm="100000">
                                          <p:val>
                                            <p:strVal val="#ppt_x"/>
                                          </p:val>
                                        </p:tav>
                                      </p:tavLst>
                                    </p:anim>
                                    <p:anim calcmode="lin" valueType="num">
                                      <p:cBhvr additive="base">
                                        <p:cTn id="17" dur="10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child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1000" fill="hold"/>
                                        <p:tgtEl>
                                          <p:spTgt spid="33"/>
                                        </p:tgtEl>
                                        <p:attrNameLst>
                                          <p:attrName>ppt_x</p:attrName>
                                        </p:attrNameLst>
                                      </p:cBhvr>
                                      <p:tavLst>
                                        <p:tav tm="0">
                                          <p:val>
                                            <p:strVal val="#ppt_x"/>
                                          </p:val>
                                        </p:tav>
                                        <p:tav tm="100000">
                                          <p:val>
                                            <p:strVal val="#ppt_x"/>
                                          </p:val>
                                        </p:tav>
                                      </p:tavLst>
                                    </p:anim>
                                    <p:anim calcmode="lin" valueType="num">
                                      <p:cBhvr additive="base">
                                        <p:cTn id="27"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childTnLst>
                                </p:cTn>
                              </p:par>
                            </p:childTnLst>
                          </p:cTn>
                        </p:par>
                        <p:par>
                          <p:cTn id="33" fill="hold">
                            <p:stCondLst>
                              <p:cond delay="1000"/>
                            </p:stCondLst>
                            <p:childTnLst>
                              <p:par>
                                <p:cTn id="34" presetID="2" presetClass="entr" presetSubtype="2" fill="hold" nodeType="afterEffect">
                                  <p:stCondLst>
                                    <p:cond delay="0"/>
                                  </p:stCondLst>
                                  <p:childTnLst>
                                    <p:set>
                                      <p:cBhvr>
                                        <p:cTn id="35" dur="1" fill="hold">
                                          <p:stCondLst>
                                            <p:cond delay="0"/>
                                          </p:stCondLst>
                                        </p:cTn>
                                        <p:tgtEl>
                                          <p:spTgt spid="36"/>
                                        </p:tgtEl>
                                        <p:attrNameLst>
                                          <p:attrName>style.visibility</p:attrName>
                                        </p:attrNameLst>
                                      </p:cBhvr>
                                      <p:to>
                                        <p:strVal val="visible"/>
                                      </p:to>
                                    </p:set>
                                    <p:anim calcmode="lin" valueType="num">
                                      <p:cBhvr additive="base">
                                        <p:cTn id="36" dur="1000" fill="hold"/>
                                        <p:tgtEl>
                                          <p:spTgt spid="36"/>
                                        </p:tgtEl>
                                        <p:attrNameLst>
                                          <p:attrName>ppt_x</p:attrName>
                                        </p:attrNameLst>
                                      </p:cBhvr>
                                      <p:tavLst>
                                        <p:tav tm="0">
                                          <p:val>
                                            <p:strVal val="1+#ppt_w/2"/>
                                          </p:val>
                                        </p:tav>
                                        <p:tav tm="100000">
                                          <p:val>
                                            <p:strVal val="#ppt_x"/>
                                          </p:val>
                                        </p:tav>
                                      </p:tavLst>
                                    </p:anim>
                                    <p:anim calcmode="lin" valueType="num">
                                      <p:cBhvr additive="base">
                                        <p:cTn id="37" dur="1000" fill="hold"/>
                                        <p:tgtEl>
                                          <p:spTgt spid="36"/>
                                        </p:tgtEl>
                                        <p:attrNameLst>
                                          <p:attrName>ppt_y</p:attrName>
                                        </p:attrNameLst>
                                      </p:cBhvr>
                                      <p:tavLst>
                                        <p:tav tm="0">
                                          <p:val>
                                            <p:strVal val="#ppt_y"/>
                                          </p:val>
                                        </p:tav>
                                        <p:tav tm="100000">
                                          <p:val>
                                            <p:strVal val="#ppt_y"/>
                                          </p:val>
                                        </p:tav>
                                      </p:tavLst>
                                    </p:anim>
                                  </p:childTnLst>
                                </p:cTn>
                              </p:par>
                            </p:childTnLst>
                          </p:cTn>
                        </p:par>
                        <p:par>
                          <p:cTn id="38" fill="hold">
                            <p:stCondLst>
                              <p:cond delay="2000"/>
                            </p:stCondLst>
                            <p:childTnLst>
                              <p:par>
                                <p:cTn id="39" presetID="2" presetClass="entr" presetSubtype="4" fill="hold" nodeType="after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additive="base">
                                        <p:cTn id="41" dur="1000" fill="hold"/>
                                        <p:tgtEl>
                                          <p:spTgt spid="34"/>
                                        </p:tgtEl>
                                        <p:attrNameLst>
                                          <p:attrName>ppt_x</p:attrName>
                                        </p:attrNameLst>
                                      </p:cBhvr>
                                      <p:tavLst>
                                        <p:tav tm="0">
                                          <p:val>
                                            <p:strVal val="#ppt_x"/>
                                          </p:val>
                                        </p:tav>
                                        <p:tav tm="100000">
                                          <p:val>
                                            <p:strVal val="#ppt_x"/>
                                          </p:val>
                                        </p:tav>
                                      </p:tavLst>
                                    </p:anim>
                                    <p:anim calcmode="lin" valueType="num">
                                      <p:cBhvr additive="base">
                                        <p:cTn id="42" dur="10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40</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3" name="Grouper 2"/>
          <p:cNvGrpSpPr/>
          <p:nvPr/>
        </p:nvGrpSpPr>
        <p:grpSpPr>
          <a:xfrm>
            <a:off x="838200" y="2541899"/>
            <a:ext cx="10629900" cy="650205"/>
            <a:chOff x="838200" y="2541899"/>
            <a:chExt cx="10629900" cy="650205"/>
          </a:xfrm>
        </p:grpSpPr>
        <p:sp>
          <p:nvSpPr>
            <p:cNvPr id="17" name="Rectangle 16"/>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J’ai un Mac et je ne parviens pas à utiliser </a:t>
              </a:r>
              <a:r>
                <a:rPr lang="fr-FR" sz="2000" b="1" dirty="0" err="1">
                  <a:solidFill>
                    <a:schemeClr val="bg1"/>
                  </a:solidFill>
                </a:rPr>
                <a:t>l’eID</a:t>
              </a:r>
              <a:r>
                <a:rPr lang="fr-FR" sz="2000" b="1" dirty="0">
                  <a:solidFill>
                    <a:schemeClr val="bg1"/>
                  </a:solidFill>
                </a:rPr>
                <a:t> afin de m’identifier sur Mon espace</a:t>
              </a:r>
            </a:p>
          </p:txBody>
        </p:sp>
      </p:grpSp>
      <p:grpSp>
        <p:nvGrpSpPr>
          <p:cNvPr id="8" name="Grouper 7"/>
          <p:cNvGrpSpPr/>
          <p:nvPr/>
        </p:nvGrpSpPr>
        <p:grpSpPr>
          <a:xfrm>
            <a:off x="887730" y="3194849"/>
            <a:ext cx="10629900" cy="2869826"/>
            <a:chOff x="887730" y="3194849"/>
            <a:chExt cx="10629900" cy="2869826"/>
          </a:xfrm>
        </p:grpSpPr>
        <p:sp>
          <p:nvSpPr>
            <p:cNvPr id="29" name="Triangle 28"/>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887730" y="4033350"/>
              <a:ext cx="10629900" cy="2031325"/>
            </a:xfrm>
            <a:prstGeom prst="rect">
              <a:avLst/>
            </a:prstGeom>
            <a:noFill/>
          </p:spPr>
          <p:txBody>
            <a:bodyPr wrap="square" rtlCol="0">
              <a:spAutoFit/>
            </a:bodyPr>
            <a:lstStyle/>
            <a:p>
              <a:pPr algn="ctr"/>
              <a:r>
                <a:rPr lang="fr-FR" b="1" dirty="0">
                  <a:solidFill>
                    <a:schemeClr val="accent6"/>
                  </a:solidFill>
                </a:rPr>
                <a:t>Malheureusement, le logiciel permettant d’utiliser le lecteur de carte </a:t>
              </a:r>
              <a:r>
                <a:rPr lang="fr-FR" b="1" dirty="0" err="1">
                  <a:solidFill>
                    <a:schemeClr val="accent6"/>
                  </a:solidFill>
                </a:rPr>
                <a:t>eID</a:t>
              </a:r>
              <a:r>
                <a:rPr lang="fr-FR" b="1" dirty="0">
                  <a:solidFill>
                    <a:schemeClr val="accent6"/>
                  </a:solidFill>
                </a:rPr>
                <a:t> présente quelques problèmes d’incompatibilité avec le système d’exploitation IOS utilisé par Apple sur ses MAC et rend l’indentification impossible sur ces appareils actuellement. Nous vous invitons donc à utiliser un autre type d’appareil (PC) afin de vous identifier, remplir et valider votre formulaire en ligne.</a:t>
              </a:r>
            </a:p>
            <a:p>
              <a:pPr algn="ctr"/>
              <a:r>
                <a:rPr lang="fr-FR" b="1" dirty="0">
                  <a:solidFill>
                    <a:schemeClr val="accent6"/>
                  </a:solidFill>
                </a:rPr>
                <a:t> </a:t>
              </a:r>
            </a:p>
            <a:p>
              <a:pPr algn="ctr"/>
              <a:r>
                <a:rPr lang="fr-FR" b="1" dirty="0">
                  <a:solidFill>
                    <a:schemeClr val="accent6"/>
                  </a:solidFill>
                </a:rPr>
                <a:t>Dans le cas où vous n’avez pas d’autre PC à disposition, les Espaces Wallonie vous proposent des ordinateurs compatibles à partir desquels vous pouvez accéder à votre espace personnel et soumettre votre formulaire.</a:t>
              </a:r>
            </a:p>
          </p:txBody>
        </p:sp>
        <p:cxnSp>
          <p:nvCxnSpPr>
            <p:cNvPr id="13" name="Connecteur droit 12"/>
            <p:cNvCxnSpPr/>
            <p:nvPr/>
          </p:nvCxnSpPr>
          <p:spPr>
            <a:xfrm flipH="1">
              <a:off x="6208284" y="3299329"/>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2" name="Titre 1"/>
          <p:cNvSpPr>
            <a:spLocks noGrp="1"/>
          </p:cNvSpPr>
          <p:nvPr>
            <p:ph type="title"/>
          </p:nvPr>
        </p:nvSpPr>
        <p:spPr/>
        <p:txBody>
          <a:bodyPr/>
          <a:lstStyle/>
          <a:p>
            <a:endParaRPr lang="fr-FR"/>
          </a:p>
        </p:txBody>
      </p:sp>
      <p:sp>
        <p:nvSpPr>
          <p:cNvPr id="15" name="Titre 1"/>
          <p:cNvSpPr txBox="1">
            <a:spLocks/>
          </p:cNvSpPr>
          <p:nvPr/>
        </p:nvSpPr>
        <p:spPr>
          <a:xfrm>
            <a:off x="838200" y="958468"/>
            <a:ext cx="10509336" cy="507078"/>
          </a:xfrm>
          <a:prstGeom prst="rect">
            <a:avLst/>
          </a:prstGeom>
          <a:solidFill>
            <a:schemeClr val="tx2"/>
          </a:solidFill>
        </p:spPr>
        <p:txBody>
          <a:bodyPr vert="horz" lIns="91440" tIns="45720" rIns="91440" bIns="45720" rtlCol="0" anchor="ctr">
            <a:noAutofit/>
          </a:bodyPr>
          <a:lstStyle>
            <a:lvl1pPr algn="l" defTabSz="914400" rtl="0" eaLnBrk="1" latinLnBrk="0" hangingPunct="1">
              <a:lnSpc>
                <a:spcPct val="90000"/>
              </a:lnSpc>
              <a:spcBef>
                <a:spcPct val="0"/>
              </a:spcBef>
              <a:buNone/>
              <a:defRPr sz="3000" b="1" i="0" kern="1200">
                <a:solidFill>
                  <a:schemeClr val="bg1"/>
                </a:solidFill>
                <a:latin typeface="Calibri" charset="0"/>
                <a:ea typeface="Calibri" charset="0"/>
                <a:cs typeface="Calibri" charset="0"/>
              </a:defRPr>
            </a:lvl1pPr>
          </a:lstStyle>
          <a:p>
            <a:r>
              <a:rPr lang="fr-FR" b="0"/>
              <a:t>Plus de formulaires papier, </a:t>
            </a:r>
            <a:r>
              <a:rPr lang="fr-FR"/>
              <a:t>PLACE À L’ÉLECTRONIQUE</a:t>
            </a:r>
            <a:endParaRPr lang="fr-FR" dirty="0"/>
          </a:p>
        </p:txBody>
      </p:sp>
      <p:sp>
        <p:nvSpPr>
          <p:cNvPr id="16"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spTree>
    <p:extLst>
      <p:ext uri="{BB962C8B-B14F-4D97-AF65-F5344CB8AC3E}">
        <p14:creationId xmlns:p14="http://schemas.microsoft.com/office/powerpoint/2010/main" val="13330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41</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3" name="Grouper 2"/>
          <p:cNvGrpSpPr/>
          <p:nvPr/>
        </p:nvGrpSpPr>
        <p:grpSpPr>
          <a:xfrm>
            <a:off x="838200" y="2541899"/>
            <a:ext cx="10629900" cy="650205"/>
            <a:chOff x="838200" y="2541899"/>
            <a:chExt cx="10629900" cy="650205"/>
          </a:xfrm>
        </p:grpSpPr>
        <p:sp>
          <p:nvSpPr>
            <p:cNvPr id="17" name="Rectangle 16"/>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Qu’en est-il de la sécurité et de la confidentialité de mes données ?</a:t>
              </a:r>
            </a:p>
          </p:txBody>
        </p:sp>
      </p:grpSp>
      <p:grpSp>
        <p:nvGrpSpPr>
          <p:cNvPr id="8" name="Grouper 7"/>
          <p:cNvGrpSpPr/>
          <p:nvPr/>
        </p:nvGrpSpPr>
        <p:grpSpPr>
          <a:xfrm>
            <a:off x="887730" y="3194849"/>
            <a:ext cx="10629900" cy="2038830"/>
            <a:chOff x="887730" y="3194849"/>
            <a:chExt cx="10629900" cy="2038830"/>
          </a:xfrm>
        </p:grpSpPr>
        <p:sp>
          <p:nvSpPr>
            <p:cNvPr id="29" name="Triangle 28"/>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887730" y="4033350"/>
              <a:ext cx="10629900" cy="1200329"/>
            </a:xfrm>
            <a:prstGeom prst="rect">
              <a:avLst/>
            </a:prstGeom>
            <a:noFill/>
          </p:spPr>
          <p:txBody>
            <a:bodyPr wrap="square" rtlCol="0">
              <a:spAutoFit/>
            </a:bodyPr>
            <a:lstStyle/>
            <a:p>
              <a:pPr algn="ctr"/>
              <a:r>
                <a:rPr lang="fr-FR" dirty="0"/>
                <a:t> </a:t>
              </a:r>
              <a:r>
                <a:rPr lang="fr-FR" b="1" dirty="0">
                  <a:solidFill>
                    <a:srgbClr val="0070C0"/>
                  </a:solidFill>
                </a:rPr>
                <a:t>La Direction de l’Economie sociale a obtenu l’autorisation de la Commission de la vie privée </a:t>
              </a:r>
            </a:p>
            <a:p>
              <a:pPr algn="ctr"/>
              <a:r>
                <a:rPr lang="fr-FR" b="1" dirty="0">
                  <a:solidFill>
                    <a:srgbClr val="0070C0"/>
                  </a:solidFill>
                </a:rPr>
                <a:t>afin d’avoir accès et de conserver certaines données</a:t>
              </a:r>
              <a:r>
                <a:rPr lang="fr-FR" b="1" dirty="0">
                  <a:solidFill>
                    <a:schemeClr val="accent6"/>
                  </a:solidFill>
                </a:rPr>
                <a:t>. </a:t>
              </a:r>
              <a:br>
                <a:rPr lang="fr-FR" b="1" dirty="0">
                  <a:solidFill>
                    <a:schemeClr val="accent6"/>
                  </a:solidFill>
                </a:rPr>
              </a:br>
              <a:r>
                <a:rPr lang="fr-FR" b="1" dirty="0">
                  <a:solidFill>
                    <a:schemeClr val="accent6"/>
                  </a:solidFill>
                </a:rPr>
                <a:t>Ces données sont protégées par la réglementation en vigueur concernant la protection</a:t>
              </a:r>
              <a:br>
                <a:rPr lang="fr-FR" b="1" dirty="0">
                  <a:solidFill>
                    <a:schemeClr val="accent6"/>
                  </a:solidFill>
                </a:rPr>
              </a:br>
              <a:r>
                <a:rPr lang="fr-FR" b="1" dirty="0">
                  <a:solidFill>
                    <a:schemeClr val="accent6"/>
                  </a:solidFill>
                </a:rPr>
                <a:t>de la vie privée et dont les règles sont applicables à l’ensemble du Service Public de Wallonie. </a:t>
              </a:r>
            </a:p>
          </p:txBody>
        </p:sp>
        <p:cxnSp>
          <p:nvCxnSpPr>
            <p:cNvPr id="13" name="Connecteur droit 12"/>
            <p:cNvCxnSpPr/>
            <p:nvPr/>
          </p:nvCxnSpPr>
          <p:spPr>
            <a:xfrm flipH="1">
              <a:off x="6208284" y="3299329"/>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2" name="Titre 1"/>
          <p:cNvSpPr>
            <a:spLocks noGrp="1"/>
          </p:cNvSpPr>
          <p:nvPr>
            <p:ph type="title"/>
          </p:nvPr>
        </p:nvSpPr>
        <p:spPr/>
        <p:txBody>
          <a:bodyPr/>
          <a:lstStyle/>
          <a:p>
            <a:endParaRPr lang="fr-FR"/>
          </a:p>
        </p:txBody>
      </p:sp>
      <p:sp>
        <p:nvSpPr>
          <p:cNvPr id="15" name="Titre 1"/>
          <p:cNvSpPr txBox="1">
            <a:spLocks/>
          </p:cNvSpPr>
          <p:nvPr/>
        </p:nvSpPr>
        <p:spPr>
          <a:xfrm>
            <a:off x="838200" y="958468"/>
            <a:ext cx="10509336" cy="507078"/>
          </a:xfrm>
          <a:prstGeom prst="rect">
            <a:avLst/>
          </a:prstGeom>
          <a:solidFill>
            <a:schemeClr val="tx2"/>
          </a:solidFill>
        </p:spPr>
        <p:txBody>
          <a:bodyPr vert="horz" lIns="91440" tIns="45720" rIns="91440" bIns="45720" rtlCol="0" anchor="ctr">
            <a:noAutofit/>
          </a:bodyPr>
          <a:lstStyle>
            <a:lvl1pPr algn="l" defTabSz="914400" rtl="0" eaLnBrk="1" latinLnBrk="0" hangingPunct="1">
              <a:lnSpc>
                <a:spcPct val="90000"/>
              </a:lnSpc>
              <a:spcBef>
                <a:spcPct val="0"/>
              </a:spcBef>
              <a:buNone/>
              <a:defRPr sz="3000" b="1" i="0" kern="1200">
                <a:solidFill>
                  <a:schemeClr val="bg1"/>
                </a:solidFill>
                <a:latin typeface="Calibri" charset="0"/>
                <a:ea typeface="Calibri" charset="0"/>
                <a:cs typeface="Calibri" charset="0"/>
              </a:defRPr>
            </a:lvl1pPr>
          </a:lstStyle>
          <a:p>
            <a:r>
              <a:rPr lang="fr-FR" b="0"/>
              <a:t>Plus de formulaires papier, </a:t>
            </a:r>
            <a:r>
              <a:rPr lang="fr-FR"/>
              <a:t>PLACE À L’ÉLECTRONIQUE</a:t>
            </a:r>
            <a:endParaRPr lang="fr-FR" dirty="0"/>
          </a:p>
        </p:txBody>
      </p:sp>
      <p:sp>
        <p:nvSpPr>
          <p:cNvPr id="16"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spTree>
    <p:extLst>
      <p:ext uri="{BB962C8B-B14F-4D97-AF65-F5344CB8AC3E}">
        <p14:creationId xmlns:p14="http://schemas.microsoft.com/office/powerpoint/2010/main" val="101191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42</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 name="Grouper 1"/>
          <p:cNvGrpSpPr/>
          <p:nvPr/>
        </p:nvGrpSpPr>
        <p:grpSpPr>
          <a:xfrm>
            <a:off x="838200" y="2541899"/>
            <a:ext cx="10629900" cy="650205"/>
            <a:chOff x="838200" y="2541899"/>
            <a:chExt cx="10629900" cy="650205"/>
          </a:xfrm>
        </p:grpSpPr>
        <p:sp>
          <p:nvSpPr>
            <p:cNvPr id="17" name="Rectangle 16"/>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Je fais face à un bug qui m’empêche de remplir/valider le formulaire</a:t>
              </a:r>
            </a:p>
          </p:txBody>
        </p:sp>
      </p:grpSp>
      <p:grpSp>
        <p:nvGrpSpPr>
          <p:cNvPr id="9" name="Grouper 8"/>
          <p:cNvGrpSpPr/>
          <p:nvPr/>
        </p:nvGrpSpPr>
        <p:grpSpPr>
          <a:xfrm>
            <a:off x="3151548" y="3015954"/>
            <a:ext cx="6140364" cy="3179519"/>
            <a:chOff x="3151548" y="3015954"/>
            <a:chExt cx="6140364" cy="3179519"/>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4246" y="3015954"/>
              <a:ext cx="2374969" cy="3179519"/>
            </a:xfrm>
            <a:prstGeom prst="rect">
              <a:avLst/>
            </a:prstGeom>
          </p:spPr>
        </p:pic>
        <p:sp>
          <p:nvSpPr>
            <p:cNvPr id="29" name="Triangle 28"/>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3151548" y="5802099"/>
              <a:ext cx="6140364" cy="369332"/>
            </a:xfrm>
            <a:prstGeom prst="rect">
              <a:avLst/>
            </a:prstGeom>
            <a:noFill/>
          </p:spPr>
          <p:txBody>
            <a:bodyPr wrap="square" rtlCol="0">
              <a:spAutoFit/>
            </a:bodyPr>
            <a:lstStyle/>
            <a:p>
              <a:pPr algn="ctr"/>
              <a:r>
                <a:rPr lang="fr-FR" b="1" dirty="0">
                  <a:solidFill>
                    <a:schemeClr val="accent6"/>
                  </a:solidFill>
                </a:rPr>
                <a:t>Contactez le helpdesk à votre disposition au </a:t>
              </a:r>
              <a:r>
                <a:rPr lang="fr-FR" b="1" dirty="0">
                  <a:solidFill>
                    <a:schemeClr val="accent5"/>
                  </a:solidFill>
                </a:rPr>
                <a:t>078 79 01 02 </a:t>
              </a:r>
            </a:p>
          </p:txBody>
        </p:sp>
        <p:cxnSp>
          <p:nvCxnSpPr>
            <p:cNvPr id="13" name="Connecteur droit 12"/>
            <p:cNvCxnSpPr/>
            <p:nvPr/>
          </p:nvCxnSpPr>
          <p:spPr>
            <a:xfrm flipH="1">
              <a:off x="6208285" y="3299329"/>
              <a:ext cx="1" cy="358271"/>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
        <p:nvSpPr>
          <p:cNvPr id="8" name="Titre 7"/>
          <p:cNvSpPr>
            <a:spLocks noGrp="1"/>
          </p:cNvSpPr>
          <p:nvPr>
            <p:ph type="title"/>
          </p:nvPr>
        </p:nvSpPr>
        <p:spPr/>
        <p:txBody>
          <a:bodyPr/>
          <a:lstStyle/>
          <a:p>
            <a:endParaRPr lang="fr-FR"/>
          </a:p>
        </p:txBody>
      </p:sp>
      <p:sp>
        <p:nvSpPr>
          <p:cNvPr id="20" name="Titre 1"/>
          <p:cNvSpPr txBox="1">
            <a:spLocks/>
          </p:cNvSpPr>
          <p:nvPr/>
        </p:nvSpPr>
        <p:spPr>
          <a:xfrm>
            <a:off x="838200" y="958468"/>
            <a:ext cx="10509336" cy="507078"/>
          </a:xfrm>
          <a:prstGeom prst="rect">
            <a:avLst/>
          </a:prstGeom>
          <a:solidFill>
            <a:schemeClr val="tx2"/>
          </a:solidFill>
        </p:spPr>
        <p:txBody>
          <a:bodyPr vert="horz" lIns="91440" tIns="45720" rIns="91440" bIns="45720" rtlCol="0" anchor="ctr">
            <a:noAutofit/>
          </a:bodyPr>
          <a:lstStyle>
            <a:lvl1pPr algn="l" defTabSz="914400" rtl="0" eaLnBrk="1" latinLnBrk="0" hangingPunct="1">
              <a:lnSpc>
                <a:spcPct val="90000"/>
              </a:lnSpc>
              <a:spcBef>
                <a:spcPct val="0"/>
              </a:spcBef>
              <a:buNone/>
              <a:defRPr sz="3000" b="1" i="0" kern="1200">
                <a:solidFill>
                  <a:schemeClr val="bg1"/>
                </a:solidFill>
                <a:latin typeface="Calibri" charset="0"/>
                <a:ea typeface="Calibri" charset="0"/>
                <a:cs typeface="Calibri" charset="0"/>
              </a:defRPr>
            </a:lvl1pPr>
          </a:lstStyle>
          <a:p>
            <a:r>
              <a:rPr lang="fr-FR" b="0"/>
              <a:t>Plus de formulaires papier, </a:t>
            </a:r>
            <a:r>
              <a:rPr lang="fr-FR"/>
              <a:t>PLACE À L’ÉLECTRONIQUE</a:t>
            </a:r>
            <a:endParaRPr lang="fr-FR" dirty="0"/>
          </a:p>
        </p:txBody>
      </p:sp>
      <p:sp>
        <p:nvSpPr>
          <p:cNvPr id="21" name="Espace réservé du texte 6"/>
          <p:cNvSpPr txBox="1">
            <a:spLocks/>
          </p:cNvSpPr>
          <p:nvPr/>
        </p:nvSpPr>
        <p:spPr>
          <a:xfrm>
            <a:off x="839788" y="599804"/>
            <a:ext cx="9602721" cy="4699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600" b="1" i="0" kern="1200">
                <a:solidFill>
                  <a:schemeClr val="bg1">
                    <a:lumMod val="65000"/>
                  </a:schemeClr>
                </a:solidFill>
                <a:latin typeface="Calibri" charset="0"/>
                <a:ea typeface="Calibri" charset="0"/>
                <a:cs typeface="Calibri" charset="0"/>
              </a:defRPr>
            </a:lvl1pPr>
            <a:lvl2pPr marL="457200" indent="0" algn="l" defTabSz="914400" rtl="0" eaLnBrk="1" latinLnBrk="0" hangingPunct="1">
              <a:lnSpc>
                <a:spcPct val="90000"/>
              </a:lnSpc>
              <a:spcBef>
                <a:spcPts val="500"/>
              </a:spcBef>
              <a:buFont typeface="Arial"/>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a:buNone/>
              <a:defRPr sz="1000" kern="1200">
                <a:solidFill>
                  <a:schemeClr val="tx1"/>
                </a:solidFill>
                <a:latin typeface="+mn-lt"/>
                <a:ea typeface="+mn-ea"/>
                <a:cs typeface="+mn-cs"/>
              </a:defRPr>
            </a:lvl9pPr>
          </a:lstStyle>
          <a:p>
            <a:r>
              <a:rPr lang="fr-FR" sz="2000" dirty="0">
                <a:solidFill>
                  <a:schemeClr val="accent3"/>
                </a:solidFill>
              </a:rPr>
              <a:t>A partir du 1</a:t>
            </a:r>
            <a:r>
              <a:rPr lang="fr-FR" sz="2000" baseline="30000" dirty="0">
                <a:solidFill>
                  <a:schemeClr val="accent3"/>
                </a:solidFill>
              </a:rPr>
              <a:t>er</a:t>
            </a:r>
            <a:r>
              <a:rPr lang="fr-FR" sz="2000" dirty="0">
                <a:solidFill>
                  <a:schemeClr val="accent3"/>
                </a:solidFill>
              </a:rPr>
              <a:t> Septembre</a:t>
            </a:r>
          </a:p>
          <a:p>
            <a:endParaRPr lang="fr-FR" dirty="0"/>
          </a:p>
        </p:txBody>
      </p:sp>
    </p:spTree>
    <p:extLst>
      <p:ext uri="{BB962C8B-B14F-4D97-AF65-F5344CB8AC3E}">
        <p14:creationId xmlns:p14="http://schemas.microsoft.com/office/powerpoint/2010/main" val="189123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Espace réservé pour une image  10"/>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p:pic>
      <p:sp>
        <p:nvSpPr>
          <p:cNvPr id="8" name="Titre 7"/>
          <p:cNvSpPr>
            <a:spLocks noGrp="1"/>
          </p:cNvSpPr>
          <p:nvPr>
            <p:ph type="title"/>
          </p:nvPr>
        </p:nvSpPr>
        <p:spPr>
          <a:xfrm>
            <a:off x="4340646" y="2846539"/>
            <a:ext cx="6114361" cy="557410"/>
          </a:xfrm>
        </p:spPr>
        <p:txBody>
          <a:bodyPr>
            <a:normAutofit fontScale="90000"/>
          </a:bodyPr>
          <a:lstStyle/>
          <a:p>
            <a:pPr lvl="0"/>
            <a:r>
              <a:rPr lang="fr-FR" dirty="0"/>
              <a:t>PRIVILÉGIONS LE COURRIER ÉLECTRONIQUE</a:t>
            </a:r>
          </a:p>
        </p:txBody>
      </p:sp>
      <p:sp>
        <p:nvSpPr>
          <p:cNvPr id="10" name="Espace réservé du texte 9"/>
          <p:cNvSpPr>
            <a:spLocks noGrp="1"/>
          </p:cNvSpPr>
          <p:nvPr>
            <p:ph type="body" idx="10"/>
          </p:nvPr>
        </p:nvSpPr>
        <p:spPr/>
        <p:txBody>
          <a:bodyPr/>
          <a:lstStyle/>
          <a:p>
            <a:r>
              <a:rPr lang="fr-FR" dirty="0"/>
              <a:t>Pour toutes vos questions et envoi d’information,</a:t>
            </a:r>
            <a:br>
              <a:rPr lang="fr-FR" dirty="0"/>
            </a:br>
            <a:r>
              <a:rPr lang="fr-FR" dirty="0"/>
              <a:t>nous vous invitons à privilégier l’email</a:t>
            </a:r>
            <a:r>
              <a:rPr lang="mr-IN" dirty="0"/>
              <a:t>…</a:t>
            </a:r>
            <a:endParaRPr lang="fr-FR" dirty="0"/>
          </a:p>
        </p:txBody>
      </p:sp>
      <p:pic>
        <p:nvPicPr>
          <p:cNvPr id="12" name="Image 11"/>
          <p:cNvPicPr>
            <a:picLocks noChangeAspect="1"/>
          </p:cNvPicPr>
          <p:nvPr/>
        </p:nvPicPr>
        <p:blipFill rotWithShape="1">
          <a:blip r:embed="rId3">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extLst>
      <p:ext uri="{BB962C8B-B14F-4D97-AF65-F5344CB8AC3E}">
        <p14:creationId xmlns:p14="http://schemas.microsoft.com/office/powerpoint/2010/main" val="3861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wd">
                                    <p:tmPct val="10000"/>
                                  </p:iterate>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44</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146942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Pour toutes vos questions et envoi d’information,</a:t>
            </a:r>
            <a:br>
              <a:rPr lang="fr-FR" dirty="0"/>
            </a:br>
            <a:r>
              <a:rPr lang="fr-FR" dirty="0"/>
              <a:t>nous vous invitons à privilégier l’email et nous écrire à l’adresse </a:t>
            </a:r>
            <a:r>
              <a:rPr lang="fr-FR" dirty="0">
                <a:hlinkClick r:id="rId2"/>
              </a:rPr>
              <a:t>economie.sociale@spw.wallonie.be</a:t>
            </a:r>
            <a:r>
              <a:rPr lang="fr-FR" dirty="0"/>
              <a:t>. </a:t>
            </a:r>
          </a:p>
          <a:p>
            <a:endParaRPr lang="fr-FR" sz="2400" i="1" dirty="0"/>
          </a:p>
        </p:txBody>
      </p:sp>
      <p:sp>
        <p:nvSpPr>
          <p:cNvPr id="12" name="Titre 1"/>
          <p:cNvSpPr>
            <a:spLocks noGrp="1"/>
          </p:cNvSpPr>
          <p:nvPr>
            <p:ph type="title"/>
          </p:nvPr>
        </p:nvSpPr>
        <p:spPr>
          <a:xfrm>
            <a:off x="838200" y="958468"/>
            <a:ext cx="3708754" cy="507078"/>
          </a:xfrm>
        </p:spPr>
        <p:txBody>
          <a:bodyPr/>
          <a:lstStyle/>
          <a:p>
            <a:r>
              <a:rPr lang="fr-FR" dirty="0"/>
              <a:t>Privilégier les emails</a:t>
            </a:r>
          </a:p>
        </p:txBody>
      </p:sp>
      <p:grpSp>
        <p:nvGrpSpPr>
          <p:cNvPr id="3" name="Grouper 2"/>
          <p:cNvGrpSpPr/>
          <p:nvPr/>
        </p:nvGrpSpPr>
        <p:grpSpPr>
          <a:xfrm>
            <a:off x="4546954" y="3684496"/>
            <a:ext cx="3352417" cy="1874951"/>
            <a:chOff x="4546954" y="3684496"/>
            <a:chExt cx="3352417" cy="1874951"/>
          </a:xfrm>
        </p:grpSpPr>
        <p:grpSp>
          <p:nvGrpSpPr>
            <p:cNvPr id="2" name="Grouper 1"/>
            <p:cNvGrpSpPr/>
            <p:nvPr/>
          </p:nvGrpSpPr>
          <p:grpSpPr>
            <a:xfrm flipV="1">
              <a:off x="6108377" y="3684496"/>
              <a:ext cx="229573" cy="927275"/>
              <a:chOff x="6108377" y="3684496"/>
              <a:chExt cx="229573" cy="927275"/>
            </a:xfrm>
          </p:grpSpPr>
          <p:sp>
            <p:nvSpPr>
              <p:cNvPr id="15" name="Triangle 14"/>
              <p:cNvSpPr/>
              <p:nvPr/>
            </p:nvSpPr>
            <p:spPr>
              <a:xfrm>
                <a:off x="6108377" y="4413863"/>
                <a:ext cx="229573" cy="19790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fr-FR"/>
              </a:p>
            </p:txBody>
          </p:sp>
          <p:cxnSp>
            <p:nvCxnSpPr>
              <p:cNvPr id="16" name="Connecteur droit 15"/>
              <p:cNvCxnSpPr/>
              <p:nvPr/>
            </p:nvCxnSpPr>
            <p:spPr>
              <a:xfrm flipV="1">
                <a:off x="6209717" y="3684496"/>
                <a:ext cx="0" cy="783155"/>
              </a:xfrm>
              <a:prstGeom prst="line">
                <a:avLst/>
              </a:prstGeom>
              <a:ln w="158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4546954" y="4599710"/>
              <a:ext cx="3352417" cy="9597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1" name="ZoneTexte 20"/>
          <p:cNvSpPr txBox="1"/>
          <p:nvPr/>
        </p:nvSpPr>
        <p:spPr>
          <a:xfrm>
            <a:off x="4810875" y="4687641"/>
            <a:ext cx="2811529" cy="707886"/>
          </a:xfrm>
          <a:prstGeom prst="rect">
            <a:avLst/>
          </a:prstGeom>
          <a:noFill/>
        </p:spPr>
        <p:txBody>
          <a:bodyPr wrap="square" rtlCol="0">
            <a:spAutoFit/>
          </a:bodyPr>
          <a:lstStyle/>
          <a:p>
            <a:pPr algn="ctr"/>
            <a:r>
              <a:rPr lang="fr-FR" sz="2000" b="1" dirty="0">
                <a:solidFill>
                  <a:schemeClr val="bg1"/>
                </a:solidFill>
              </a:rPr>
              <a:t>Accusé de réception</a:t>
            </a:r>
          </a:p>
          <a:p>
            <a:pPr algn="ctr"/>
            <a:r>
              <a:rPr lang="fr-FR" sz="2000" i="1" dirty="0">
                <a:solidFill>
                  <a:schemeClr val="bg1"/>
                </a:solidFill>
              </a:rPr>
              <a:t>Confirmation réception</a:t>
            </a:r>
          </a:p>
        </p:txBody>
      </p:sp>
    </p:spTree>
    <p:extLst>
      <p:ext uri="{BB962C8B-B14F-4D97-AF65-F5344CB8AC3E}">
        <p14:creationId xmlns:p14="http://schemas.microsoft.com/office/powerpoint/2010/main" val="178780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45</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96086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Tout par email </a:t>
            </a:r>
            <a:r>
              <a:rPr lang="fr-FR" b="1" dirty="0"/>
              <a:t>sauf </a:t>
            </a:r>
            <a:r>
              <a:rPr lang="fr-FR" dirty="0"/>
              <a:t>les documents concernant des décisions officielles</a:t>
            </a:r>
            <a:br>
              <a:rPr lang="fr-FR" dirty="0"/>
            </a:br>
            <a:r>
              <a:rPr lang="fr-FR" dirty="0"/>
              <a:t>et nécessitant votre accord :</a:t>
            </a:r>
          </a:p>
          <a:p>
            <a:endParaRPr lang="fr-FR" sz="2400" i="1" dirty="0"/>
          </a:p>
        </p:txBody>
      </p:sp>
      <p:grpSp>
        <p:nvGrpSpPr>
          <p:cNvPr id="3" name="Grouper 2"/>
          <p:cNvGrpSpPr/>
          <p:nvPr/>
        </p:nvGrpSpPr>
        <p:grpSpPr>
          <a:xfrm>
            <a:off x="1392317" y="3104220"/>
            <a:ext cx="2258459" cy="2046312"/>
            <a:chOff x="838199" y="3085881"/>
            <a:chExt cx="2258459" cy="2046312"/>
          </a:xfrm>
        </p:grpSpPr>
        <p:sp>
          <p:nvSpPr>
            <p:cNvPr id="19" name="Rectangle 18"/>
            <p:cNvSpPr/>
            <p:nvPr/>
          </p:nvSpPr>
          <p:spPr>
            <a:xfrm>
              <a:off x="838200" y="3085881"/>
              <a:ext cx="2258458" cy="18760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838199" y="3193201"/>
              <a:ext cx="2258457" cy="1938992"/>
            </a:xfrm>
            <a:prstGeom prst="rect">
              <a:avLst/>
            </a:prstGeom>
            <a:noFill/>
          </p:spPr>
          <p:txBody>
            <a:bodyPr wrap="square" rtlCol="0">
              <a:spAutoFit/>
            </a:bodyPr>
            <a:lstStyle/>
            <a:p>
              <a:pPr algn="ctr"/>
              <a:r>
                <a:rPr lang="fr-FR" sz="2000" b="1" dirty="0">
                  <a:solidFill>
                    <a:schemeClr val="bg1"/>
                  </a:solidFill>
                </a:rPr>
                <a:t>Accord,</a:t>
              </a:r>
            </a:p>
            <a:p>
              <a:pPr algn="ctr"/>
              <a:r>
                <a:rPr lang="fr-FR" sz="2000" b="1" dirty="0">
                  <a:solidFill>
                    <a:schemeClr val="bg1"/>
                  </a:solidFill>
                </a:rPr>
                <a:t>suspension,</a:t>
              </a:r>
            </a:p>
            <a:p>
              <a:pPr algn="ctr"/>
              <a:r>
                <a:rPr lang="fr-FR" sz="2000" b="1" dirty="0">
                  <a:solidFill>
                    <a:schemeClr val="bg1"/>
                  </a:solidFill>
                </a:rPr>
                <a:t>refus</a:t>
              </a:r>
            </a:p>
            <a:p>
              <a:pPr algn="ctr"/>
              <a:r>
                <a:rPr lang="fr-FR" sz="2000" b="1" dirty="0">
                  <a:solidFill>
                    <a:schemeClr val="bg1"/>
                  </a:solidFill>
                </a:rPr>
                <a:t>ou retrait</a:t>
              </a:r>
            </a:p>
            <a:p>
              <a:pPr algn="ctr"/>
              <a:r>
                <a:rPr lang="fr-FR" sz="2000" b="1" dirty="0">
                  <a:solidFill>
                    <a:schemeClr val="bg1"/>
                  </a:solidFill>
                </a:rPr>
                <a:t>de l’agrément</a:t>
              </a:r>
            </a:p>
            <a:p>
              <a:pPr algn="ctr"/>
              <a:endParaRPr lang="fr-FR" sz="2000" b="1" dirty="0">
                <a:solidFill>
                  <a:schemeClr val="bg1"/>
                </a:solidFill>
              </a:endParaRPr>
            </a:p>
          </p:txBody>
        </p:sp>
      </p:grpSp>
      <p:grpSp>
        <p:nvGrpSpPr>
          <p:cNvPr id="9" name="Grouper 8"/>
          <p:cNvGrpSpPr/>
          <p:nvPr/>
        </p:nvGrpSpPr>
        <p:grpSpPr>
          <a:xfrm>
            <a:off x="8442405" y="3104220"/>
            <a:ext cx="2258458" cy="1257519"/>
            <a:chOff x="6486611" y="3085881"/>
            <a:chExt cx="2258458" cy="1257519"/>
          </a:xfrm>
        </p:grpSpPr>
        <p:sp>
          <p:nvSpPr>
            <p:cNvPr id="24" name="Rectangle 23"/>
            <p:cNvSpPr/>
            <p:nvPr/>
          </p:nvSpPr>
          <p:spPr>
            <a:xfrm>
              <a:off x="6486611" y="3085881"/>
              <a:ext cx="2258458" cy="12575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6486612" y="3208223"/>
              <a:ext cx="2258457" cy="1015663"/>
            </a:xfrm>
            <a:prstGeom prst="rect">
              <a:avLst/>
            </a:prstGeom>
            <a:noFill/>
          </p:spPr>
          <p:txBody>
            <a:bodyPr wrap="square" rtlCol="0">
              <a:spAutoFit/>
            </a:bodyPr>
            <a:lstStyle/>
            <a:p>
              <a:pPr algn="ctr"/>
              <a:r>
                <a:rPr lang="fr-FR" sz="2000" b="1" dirty="0">
                  <a:solidFill>
                    <a:schemeClr val="bg1"/>
                  </a:solidFill>
                </a:rPr>
                <a:t>Rappel pour les documents manquants</a:t>
              </a:r>
            </a:p>
          </p:txBody>
        </p:sp>
      </p:grpSp>
      <p:sp>
        <p:nvSpPr>
          <p:cNvPr id="13" name="Titre 12"/>
          <p:cNvSpPr>
            <a:spLocks noGrp="1"/>
          </p:cNvSpPr>
          <p:nvPr>
            <p:ph type="title"/>
          </p:nvPr>
        </p:nvSpPr>
        <p:spPr/>
        <p:txBody>
          <a:bodyPr/>
          <a:lstStyle/>
          <a:p>
            <a:r>
              <a:rPr lang="fr-FR" dirty="0"/>
              <a:t>Privilégier les emails</a:t>
            </a:r>
          </a:p>
        </p:txBody>
      </p:sp>
    </p:spTree>
    <p:extLst>
      <p:ext uri="{BB962C8B-B14F-4D97-AF65-F5344CB8AC3E}">
        <p14:creationId xmlns:p14="http://schemas.microsoft.com/office/powerpoint/2010/main" val="90185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46</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dirty="0"/>
              <a:t>Vos avantages</a:t>
            </a:r>
            <a:endParaRPr lang="fr-FR" sz="2400" i="1" dirty="0"/>
          </a:p>
        </p:txBody>
      </p:sp>
      <p:grpSp>
        <p:nvGrpSpPr>
          <p:cNvPr id="3" name="Grouper 2"/>
          <p:cNvGrpSpPr/>
          <p:nvPr/>
        </p:nvGrpSpPr>
        <p:grpSpPr>
          <a:xfrm>
            <a:off x="1021528" y="2606374"/>
            <a:ext cx="3314700" cy="3314700"/>
            <a:chOff x="1021528" y="2606374"/>
            <a:chExt cx="3314700" cy="3314700"/>
          </a:xfrm>
        </p:grpSpPr>
        <p:sp>
          <p:nvSpPr>
            <p:cNvPr id="2" name="Ellipse 1"/>
            <p:cNvSpPr/>
            <p:nvPr/>
          </p:nvSpPr>
          <p:spPr>
            <a:xfrm>
              <a:off x="1021528" y="2606374"/>
              <a:ext cx="3314700" cy="33147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082488" y="2821011"/>
              <a:ext cx="3250752" cy="954107"/>
            </a:xfrm>
            <a:prstGeom prst="rect">
              <a:avLst/>
            </a:prstGeom>
            <a:noFill/>
          </p:spPr>
          <p:txBody>
            <a:bodyPr wrap="square" rtlCol="0">
              <a:spAutoFit/>
            </a:bodyPr>
            <a:lstStyle/>
            <a:p>
              <a:pPr algn="ctr"/>
              <a:r>
                <a:rPr lang="fr-FR" sz="2800" b="1" dirty="0">
                  <a:solidFill>
                    <a:schemeClr val="bg1"/>
                  </a:solidFill>
                </a:rPr>
                <a:t>Adresse</a:t>
              </a:r>
            </a:p>
            <a:p>
              <a:pPr algn="ctr"/>
              <a:r>
                <a:rPr lang="fr-FR" sz="2800" b="1" dirty="0">
                  <a:solidFill>
                    <a:schemeClr val="bg1"/>
                  </a:solidFill>
                </a:rPr>
                <a:t>générique</a:t>
              </a:r>
              <a:endParaRPr lang="fr-FR" b="1" dirty="0">
                <a:solidFill>
                  <a:schemeClr val="bg1"/>
                </a:solidFill>
              </a:endParaRPr>
            </a:p>
          </p:txBody>
        </p:sp>
        <p:sp>
          <p:nvSpPr>
            <p:cNvPr id="16" name="ZoneTexte 15"/>
            <p:cNvSpPr txBox="1"/>
            <p:nvPr/>
          </p:nvSpPr>
          <p:spPr>
            <a:xfrm>
              <a:off x="1021528" y="3989755"/>
              <a:ext cx="3250752" cy="1323439"/>
            </a:xfrm>
            <a:prstGeom prst="rect">
              <a:avLst/>
            </a:prstGeom>
            <a:noFill/>
          </p:spPr>
          <p:txBody>
            <a:bodyPr wrap="square" rtlCol="0">
              <a:spAutoFit/>
            </a:bodyPr>
            <a:lstStyle/>
            <a:p>
              <a:pPr algn="ctr"/>
              <a:r>
                <a:rPr lang="fr-FR" sz="2000" b="1" dirty="0">
                  <a:solidFill>
                    <a:schemeClr val="bg1"/>
                  </a:solidFill>
                </a:rPr>
                <a:t>Suivi assuré des demandes même en cas d’absence</a:t>
              </a:r>
              <a:br>
                <a:rPr lang="fr-FR" sz="2000" b="1" dirty="0">
                  <a:solidFill>
                    <a:schemeClr val="bg1"/>
                  </a:solidFill>
                </a:rPr>
              </a:br>
              <a:r>
                <a:rPr lang="fr-FR" sz="2000" b="1" dirty="0">
                  <a:solidFill>
                    <a:schemeClr val="bg1"/>
                  </a:solidFill>
                </a:rPr>
                <a:t>d’un agent et réponse garantie </a:t>
              </a:r>
            </a:p>
          </p:txBody>
        </p:sp>
      </p:grpSp>
      <p:grpSp>
        <p:nvGrpSpPr>
          <p:cNvPr id="8" name="Grouper 7"/>
          <p:cNvGrpSpPr/>
          <p:nvPr/>
        </p:nvGrpSpPr>
        <p:grpSpPr>
          <a:xfrm>
            <a:off x="4692127" y="2606374"/>
            <a:ext cx="3314700" cy="3314700"/>
            <a:chOff x="4692127" y="2606374"/>
            <a:chExt cx="3314700" cy="3314700"/>
          </a:xfrm>
        </p:grpSpPr>
        <p:sp>
          <p:nvSpPr>
            <p:cNvPr id="10" name="Ellipse 9"/>
            <p:cNvSpPr/>
            <p:nvPr/>
          </p:nvSpPr>
          <p:spPr>
            <a:xfrm>
              <a:off x="4692127" y="2606374"/>
              <a:ext cx="3314700" cy="33147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692127" y="3007423"/>
              <a:ext cx="3314700" cy="954107"/>
            </a:xfrm>
            <a:prstGeom prst="rect">
              <a:avLst/>
            </a:prstGeom>
            <a:noFill/>
          </p:spPr>
          <p:txBody>
            <a:bodyPr wrap="square" rtlCol="0">
              <a:spAutoFit/>
            </a:bodyPr>
            <a:lstStyle/>
            <a:p>
              <a:pPr algn="ctr"/>
              <a:r>
                <a:rPr lang="fr-FR" sz="2800" b="1" dirty="0">
                  <a:solidFill>
                    <a:schemeClr val="bg1"/>
                  </a:solidFill>
                </a:rPr>
                <a:t>Interlocuteur</a:t>
              </a:r>
              <a:br>
                <a:rPr lang="fr-FR" sz="2800" b="1" dirty="0">
                  <a:solidFill>
                    <a:schemeClr val="bg1"/>
                  </a:solidFill>
                </a:rPr>
              </a:br>
              <a:r>
                <a:rPr lang="fr-FR" sz="2800" b="1" dirty="0">
                  <a:solidFill>
                    <a:schemeClr val="bg1"/>
                  </a:solidFill>
                </a:rPr>
                <a:t>unique par dossier </a:t>
              </a:r>
            </a:p>
          </p:txBody>
        </p:sp>
        <p:sp>
          <p:nvSpPr>
            <p:cNvPr id="17" name="ZoneTexte 16"/>
            <p:cNvSpPr txBox="1"/>
            <p:nvPr/>
          </p:nvSpPr>
          <p:spPr>
            <a:xfrm>
              <a:off x="4692127" y="4046778"/>
              <a:ext cx="3314700" cy="400110"/>
            </a:xfrm>
            <a:prstGeom prst="rect">
              <a:avLst/>
            </a:prstGeom>
            <a:noFill/>
          </p:spPr>
          <p:txBody>
            <a:bodyPr wrap="square" rtlCol="0">
              <a:spAutoFit/>
            </a:bodyPr>
            <a:lstStyle/>
            <a:p>
              <a:pPr algn="ctr"/>
              <a:r>
                <a:rPr lang="fr-FR" sz="2000" b="1" dirty="0">
                  <a:solidFill>
                    <a:schemeClr val="bg1"/>
                  </a:solidFill>
                </a:rPr>
                <a:t>Sauf en cas d’absence </a:t>
              </a:r>
            </a:p>
          </p:txBody>
        </p:sp>
      </p:grpSp>
      <p:grpSp>
        <p:nvGrpSpPr>
          <p:cNvPr id="9" name="Grouper 8"/>
          <p:cNvGrpSpPr/>
          <p:nvPr/>
        </p:nvGrpSpPr>
        <p:grpSpPr>
          <a:xfrm>
            <a:off x="8362726" y="2606374"/>
            <a:ext cx="3314700" cy="3314700"/>
            <a:chOff x="8362726" y="2606374"/>
            <a:chExt cx="3314700" cy="3314700"/>
          </a:xfrm>
        </p:grpSpPr>
        <p:sp>
          <p:nvSpPr>
            <p:cNvPr id="18" name="Ellipse 17"/>
            <p:cNvSpPr/>
            <p:nvPr/>
          </p:nvSpPr>
          <p:spPr>
            <a:xfrm>
              <a:off x="8362726" y="2606374"/>
              <a:ext cx="3314700" cy="33147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8362726" y="3007423"/>
              <a:ext cx="3314700" cy="523220"/>
            </a:xfrm>
            <a:prstGeom prst="rect">
              <a:avLst/>
            </a:prstGeom>
            <a:noFill/>
          </p:spPr>
          <p:txBody>
            <a:bodyPr wrap="square" rtlCol="0">
              <a:spAutoFit/>
            </a:bodyPr>
            <a:lstStyle/>
            <a:p>
              <a:pPr algn="ctr"/>
              <a:r>
                <a:rPr lang="fr-FR" sz="2800" b="1" dirty="0">
                  <a:solidFill>
                    <a:schemeClr val="bg1"/>
                  </a:solidFill>
                </a:rPr>
                <a:t>Tag spécifique </a:t>
              </a:r>
            </a:p>
          </p:txBody>
        </p:sp>
        <p:sp>
          <p:nvSpPr>
            <p:cNvPr id="20" name="ZoneTexte 19"/>
            <p:cNvSpPr txBox="1"/>
            <p:nvPr/>
          </p:nvSpPr>
          <p:spPr>
            <a:xfrm>
              <a:off x="8362726" y="4046778"/>
              <a:ext cx="3314700" cy="1015663"/>
            </a:xfrm>
            <a:prstGeom prst="rect">
              <a:avLst/>
            </a:prstGeom>
            <a:noFill/>
          </p:spPr>
          <p:txBody>
            <a:bodyPr wrap="square" rtlCol="0">
              <a:spAutoFit/>
            </a:bodyPr>
            <a:lstStyle/>
            <a:p>
              <a:pPr algn="ctr"/>
              <a:r>
                <a:rPr lang="fr-FR" sz="2000" b="1" dirty="0">
                  <a:solidFill>
                    <a:schemeClr val="bg1"/>
                  </a:solidFill>
                </a:rPr>
                <a:t>Identification plus facile des emails de la Direction de l’Economie sociale </a:t>
              </a:r>
            </a:p>
          </p:txBody>
        </p:sp>
      </p:grpSp>
      <p:sp>
        <p:nvSpPr>
          <p:cNvPr id="12" name="Titre 11"/>
          <p:cNvSpPr>
            <a:spLocks noGrp="1"/>
          </p:cNvSpPr>
          <p:nvPr>
            <p:ph type="title"/>
          </p:nvPr>
        </p:nvSpPr>
        <p:spPr/>
        <p:txBody>
          <a:bodyPr/>
          <a:lstStyle/>
          <a:p>
            <a:r>
              <a:rPr lang="fr-FR" dirty="0"/>
              <a:t>Privilégier les emails</a:t>
            </a:r>
          </a:p>
        </p:txBody>
      </p:sp>
    </p:spTree>
    <p:extLst>
      <p:ext uri="{BB962C8B-B14F-4D97-AF65-F5344CB8AC3E}">
        <p14:creationId xmlns:p14="http://schemas.microsoft.com/office/powerpoint/2010/main" val="109189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0.70"/>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0.7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47</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grpSp>
        <p:nvGrpSpPr>
          <p:cNvPr id="23" name="Grouper 22"/>
          <p:cNvGrpSpPr/>
          <p:nvPr/>
        </p:nvGrpSpPr>
        <p:grpSpPr>
          <a:xfrm>
            <a:off x="2432649" y="2548287"/>
            <a:ext cx="7689730" cy="1314662"/>
            <a:chOff x="838200" y="2541899"/>
            <a:chExt cx="10629900" cy="650205"/>
          </a:xfrm>
        </p:grpSpPr>
        <p:sp>
          <p:nvSpPr>
            <p:cNvPr id="24" name="Rectangle 23"/>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937261" y="2623207"/>
              <a:ext cx="10530839" cy="502326"/>
            </a:xfrm>
            <a:prstGeom prst="rect">
              <a:avLst/>
            </a:prstGeom>
            <a:noFill/>
          </p:spPr>
          <p:txBody>
            <a:bodyPr wrap="square" rtlCol="0">
              <a:spAutoFit/>
            </a:bodyPr>
            <a:lstStyle/>
            <a:p>
              <a:pPr lvl="0" algn="ctr"/>
              <a:r>
                <a:rPr lang="fr-FR" sz="2000" b="1" dirty="0">
                  <a:solidFill>
                    <a:schemeClr val="bg1"/>
                  </a:solidFill>
                </a:rPr>
                <a:t>Vous devez vous assurer de fournir la bonne adresse email dans le formulaire d’agrément. Cette adresse doit être tenue à jour en signalant tout changement à l’administration via email.</a:t>
              </a:r>
            </a:p>
          </p:txBody>
        </p:sp>
      </p:grpSp>
      <p:sp>
        <p:nvSpPr>
          <p:cNvPr id="12" name="Titre 11"/>
          <p:cNvSpPr>
            <a:spLocks noGrp="1"/>
          </p:cNvSpPr>
          <p:nvPr>
            <p:ph type="title"/>
          </p:nvPr>
        </p:nvSpPr>
        <p:spPr/>
        <p:txBody>
          <a:bodyPr/>
          <a:lstStyle/>
          <a:p>
            <a:r>
              <a:rPr lang="fr-FR" dirty="0"/>
              <a:t>Privilégier les emails</a:t>
            </a:r>
          </a:p>
        </p:txBody>
      </p:sp>
      <p:pic>
        <p:nvPicPr>
          <p:cNvPr id="11" name="Imag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548287"/>
            <a:ext cx="1429782" cy="1304629"/>
          </a:xfrm>
          <a:prstGeom prst="rect">
            <a:avLst/>
          </a:prstGeom>
        </p:spPr>
      </p:pic>
    </p:spTree>
    <p:extLst>
      <p:ext uri="{BB962C8B-B14F-4D97-AF65-F5344CB8AC3E}">
        <p14:creationId xmlns:p14="http://schemas.microsoft.com/office/powerpoint/2010/main" val="8948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48</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
        <p:nvSpPr>
          <p:cNvPr id="22" name="Espace réservé du contenu 2"/>
          <p:cNvSpPr txBox="1">
            <a:spLocks/>
          </p:cNvSpPr>
          <p:nvPr/>
        </p:nvSpPr>
        <p:spPr>
          <a:xfrm>
            <a:off x="838200" y="1899063"/>
            <a:ext cx="11353800" cy="5317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accent6"/>
              </a:buClr>
              <a:buSzPct val="90000"/>
              <a:buFont typeface="Wingdings" charset="2"/>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fr-FR" sz="2400" i="1" dirty="0"/>
          </a:p>
        </p:txBody>
      </p:sp>
      <p:sp>
        <p:nvSpPr>
          <p:cNvPr id="18" name="Titre 1"/>
          <p:cNvSpPr txBox="1">
            <a:spLocks/>
          </p:cNvSpPr>
          <p:nvPr/>
        </p:nvSpPr>
        <p:spPr>
          <a:xfrm>
            <a:off x="838200" y="958468"/>
            <a:ext cx="4231341" cy="507078"/>
          </a:xfrm>
          <a:prstGeom prst="rect">
            <a:avLst/>
          </a:prstGeom>
          <a:solidFill>
            <a:schemeClr val="tx2"/>
          </a:solidFill>
        </p:spPr>
        <p:txBody>
          <a:bodyPr vert="horz" lIns="91440" tIns="45720" rIns="91440" bIns="45720" rtlCol="0" anchor="ctr">
            <a:noAutofit/>
          </a:bodyPr>
          <a:lstStyle>
            <a:lvl1pPr algn="l" defTabSz="914400" rtl="0" eaLnBrk="1" latinLnBrk="0" hangingPunct="1">
              <a:lnSpc>
                <a:spcPct val="90000"/>
              </a:lnSpc>
              <a:spcBef>
                <a:spcPct val="0"/>
              </a:spcBef>
              <a:buNone/>
              <a:defRPr sz="3000" b="1" i="0" kern="1200">
                <a:solidFill>
                  <a:schemeClr val="bg1"/>
                </a:solidFill>
                <a:latin typeface="Calibri" charset="0"/>
                <a:ea typeface="Calibri" charset="0"/>
                <a:cs typeface="Calibri" charset="0"/>
              </a:defRPr>
            </a:lvl1pPr>
          </a:lstStyle>
          <a:p>
            <a:r>
              <a:rPr lang="fr-FR" dirty="0"/>
              <a:t>Privilégier les emails</a:t>
            </a:r>
          </a:p>
        </p:txBody>
      </p:sp>
      <p:grpSp>
        <p:nvGrpSpPr>
          <p:cNvPr id="2" name="Grouper 1"/>
          <p:cNvGrpSpPr/>
          <p:nvPr/>
        </p:nvGrpSpPr>
        <p:grpSpPr>
          <a:xfrm>
            <a:off x="838200" y="2541899"/>
            <a:ext cx="10629900" cy="650205"/>
            <a:chOff x="838200" y="2541899"/>
            <a:chExt cx="10629900" cy="650205"/>
          </a:xfrm>
        </p:grpSpPr>
        <p:sp>
          <p:nvSpPr>
            <p:cNvPr id="19" name="Rectangle 18"/>
            <p:cNvSpPr/>
            <p:nvPr/>
          </p:nvSpPr>
          <p:spPr>
            <a:xfrm>
              <a:off x="838200" y="2541899"/>
              <a:ext cx="10629900" cy="6502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937260" y="2664242"/>
              <a:ext cx="10530840" cy="400110"/>
            </a:xfrm>
            <a:prstGeom prst="rect">
              <a:avLst/>
            </a:prstGeom>
            <a:noFill/>
          </p:spPr>
          <p:txBody>
            <a:bodyPr wrap="square" rtlCol="0">
              <a:spAutoFit/>
            </a:bodyPr>
            <a:lstStyle/>
            <a:p>
              <a:pPr lvl="0" algn="ctr"/>
              <a:r>
                <a:rPr lang="fr-FR" sz="2000" b="1" dirty="0">
                  <a:solidFill>
                    <a:schemeClr val="bg1"/>
                  </a:solidFill>
                </a:rPr>
                <a:t>Est-il toujours possible de joindre l’administration par téléphone ou par un autre canal ?</a:t>
              </a:r>
            </a:p>
          </p:txBody>
        </p:sp>
      </p:grpSp>
      <p:grpSp>
        <p:nvGrpSpPr>
          <p:cNvPr id="3" name="Grouper 2"/>
          <p:cNvGrpSpPr/>
          <p:nvPr/>
        </p:nvGrpSpPr>
        <p:grpSpPr>
          <a:xfrm>
            <a:off x="887730" y="3194849"/>
            <a:ext cx="10629900" cy="1484832"/>
            <a:chOff x="887730" y="3194849"/>
            <a:chExt cx="10629900" cy="1484832"/>
          </a:xfrm>
        </p:grpSpPr>
        <p:sp>
          <p:nvSpPr>
            <p:cNvPr id="21" name="Triangle 20"/>
            <p:cNvSpPr/>
            <p:nvPr/>
          </p:nvSpPr>
          <p:spPr>
            <a:xfrm rot="10800000">
              <a:off x="6106946" y="3194849"/>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887730" y="4033350"/>
              <a:ext cx="10629900" cy="646331"/>
            </a:xfrm>
            <a:prstGeom prst="rect">
              <a:avLst/>
            </a:prstGeom>
            <a:noFill/>
          </p:spPr>
          <p:txBody>
            <a:bodyPr wrap="square" rtlCol="0">
              <a:spAutoFit/>
            </a:bodyPr>
            <a:lstStyle/>
            <a:p>
              <a:pPr algn="ctr"/>
              <a:r>
                <a:rPr lang="fr-FR" b="1" dirty="0">
                  <a:solidFill>
                    <a:schemeClr val="accent6"/>
                  </a:solidFill>
                </a:rPr>
                <a:t>La Direction de l’Economie </a:t>
              </a:r>
              <a:r>
                <a:rPr lang="fr-FR" b="1" dirty="0" smtClean="0">
                  <a:solidFill>
                    <a:schemeClr val="accent6"/>
                  </a:solidFill>
                </a:rPr>
                <a:t>sociale </a:t>
              </a:r>
              <a:r>
                <a:rPr lang="fr-FR" b="1" dirty="0">
                  <a:solidFill>
                    <a:schemeClr val="accent6"/>
                  </a:solidFill>
                </a:rPr>
                <a:t>est bien entendu toujours joignable</a:t>
              </a:r>
            </a:p>
            <a:p>
              <a:pPr algn="ctr"/>
              <a:r>
                <a:rPr lang="fr-FR" b="1" dirty="0">
                  <a:solidFill>
                    <a:schemeClr val="accent6"/>
                  </a:solidFill>
                </a:rPr>
                <a:t>par les autres canaux en cas de besoin. </a:t>
              </a:r>
            </a:p>
          </p:txBody>
        </p:sp>
        <p:cxnSp>
          <p:nvCxnSpPr>
            <p:cNvPr id="25" name="Connecteur droit 24"/>
            <p:cNvCxnSpPr/>
            <p:nvPr/>
          </p:nvCxnSpPr>
          <p:spPr>
            <a:xfrm flipH="1">
              <a:off x="6208284" y="3299329"/>
              <a:ext cx="1" cy="799976"/>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7063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5780F20-304A-5B43-9922-B2D3D7566D7C}" type="datetime1">
              <a:rPr lang="fr-BE" smtClean="0"/>
              <a:pPr/>
              <a:t>21/06/2017</a:t>
            </a:fld>
            <a:endParaRPr lang="fr-FR" dirty="0"/>
          </a:p>
        </p:txBody>
      </p:sp>
      <p:sp>
        <p:nvSpPr>
          <p:cNvPr id="5" name="Titre 2"/>
          <p:cNvSpPr txBox="1">
            <a:spLocks/>
          </p:cNvSpPr>
          <p:nvPr/>
        </p:nvSpPr>
        <p:spPr>
          <a:xfrm>
            <a:off x="3947787" y="5091645"/>
            <a:ext cx="4296427" cy="55741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b="1" kern="1200">
                <a:solidFill>
                  <a:schemeClr val="bg1"/>
                </a:solidFill>
                <a:latin typeface="+mj-lt"/>
                <a:ea typeface="+mj-ea"/>
                <a:cs typeface="+mj-cs"/>
              </a:defRPr>
            </a:lvl1pPr>
          </a:lstStyle>
          <a:p>
            <a:r>
              <a:rPr lang="fr-FR" dirty="0">
                <a:solidFill>
                  <a:schemeClr val="tx2"/>
                </a:solidFill>
                <a:latin typeface="Calibri" charset="0"/>
                <a:ea typeface="Calibri" charset="0"/>
                <a:cs typeface="Calibri" charset="0"/>
              </a:rPr>
              <a:t>Merci pour votre attention</a:t>
            </a:r>
          </a:p>
        </p:txBody>
      </p:sp>
      <p:sp>
        <p:nvSpPr>
          <p:cNvPr id="6" name="Titre 2"/>
          <p:cNvSpPr>
            <a:spLocks noGrp="1"/>
          </p:cNvSpPr>
          <p:nvPr>
            <p:ph type="title"/>
          </p:nvPr>
        </p:nvSpPr>
        <p:spPr>
          <a:xfrm>
            <a:off x="3947787" y="3356975"/>
            <a:ext cx="4296427" cy="557410"/>
          </a:xfrm>
        </p:spPr>
        <p:txBody>
          <a:bodyPr/>
          <a:lstStyle/>
          <a:p>
            <a:r>
              <a:rPr lang="fr-FR" dirty="0"/>
              <a:t>Réforme DGO6</a:t>
            </a:r>
          </a:p>
        </p:txBody>
      </p:sp>
      <p:sp>
        <p:nvSpPr>
          <p:cNvPr id="7" name="Espace réservé du contenu 3"/>
          <p:cNvSpPr>
            <a:spLocks noGrp="1"/>
          </p:cNvSpPr>
          <p:nvPr>
            <p:ph idx="1"/>
          </p:nvPr>
        </p:nvSpPr>
        <p:spPr>
          <a:xfrm>
            <a:off x="3157269" y="3914383"/>
            <a:ext cx="5900468" cy="371713"/>
          </a:xfrm>
        </p:spPr>
        <p:txBody>
          <a:bodyPr>
            <a:normAutofit/>
          </a:bodyPr>
          <a:lstStyle/>
          <a:p>
            <a:r>
              <a:rPr lang="fr-FR" b="1" dirty="0" smtClean="0"/>
              <a:t>Les Initiatives d’</a:t>
            </a:r>
            <a:r>
              <a:rPr lang="fr-FR" b="1" dirty="0" err="1" smtClean="0"/>
              <a:t>Economie</a:t>
            </a:r>
            <a:r>
              <a:rPr lang="fr-FR" b="1" smtClean="0"/>
              <a:t> sociale (anciennement PPEI)</a:t>
            </a:r>
            <a:endParaRPr lang="fr-FR" dirty="0"/>
          </a:p>
        </p:txBody>
      </p:sp>
    </p:spTree>
    <p:extLst>
      <p:ext uri="{BB962C8B-B14F-4D97-AF65-F5344CB8AC3E}">
        <p14:creationId xmlns:p14="http://schemas.microsoft.com/office/powerpoint/2010/main" val="1977166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958468"/>
            <a:ext cx="6465981" cy="507078"/>
          </a:xfrm>
        </p:spPr>
        <p:txBody>
          <a:bodyPr/>
          <a:lstStyle/>
          <a:p>
            <a:r>
              <a:rPr lang="fr-FR" b="0" dirty="0">
                <a:latin typeface="Calibri Light" charset="0"/>
                <a:ea typeface="Calibri Light" charset="0"/>
                <a:cs typeface="Calibri Light" charset="0"/>
              </a:rPr>
              <a:t>EN BREF, </a:t>
            </a:r>
            <a:r>
              <a:rPr lang="fr-FR" dirty="0"/>
              <a:t>ce qui va changer pour vous...</a:t>
            </a:r>
          </a:p>
        </p:txBody>
      </p:sp>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5</a:t>
            </a:fld>
            <a:endParaRPr lang="fr-FR" dirty="0"/>
          </a:p>
        </p:txBody>
      </p:sp>
      <p:sp>
        <p:nvSpPr>
          <p:cNvPr id="7" name="Espace réservé du texte 6"/>
          <p:cNvSpPr>
            <a:spLocks noGrp="1"/>
          </p:cNvSpPr>
          <p:nvPr>
            <p:ph type="body" sz="half" idx="2"/>
          </p:nvPr>
        </p:nvSpPr>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grpSp>
        <p:nvGrpSpPr>
          <p:cNvPr id="3" name="Grouper 2"/>
          <p:cNvGrpSpPr/>
          <p:nvPr/>
        </p:nvGrpSpPr>
        <p:grpSpPr>
          <a:xfrm>
            <a:off x="838200" y="1937985"/>
            <a:ext cx="4305304" cy="644796"/>
            <a:chOff x="838200" y="1937985"/>
            <a:chExt cx="4305304" cy="644796"/>
          </a:xfrm>
        </p:grpSpPr>
        <p:sp>
          <p:nvSpPr>
            <p:cNvPr id="39" name="Rectangle 38"/>
            <p:cNvSpPr/>
            <p:nvPr/>
          </p:nvSpPr>
          <p:spPr>
            <a:xfrm>
              <a:off x="838200" y="1937985"/>
              <a:ext cx="4305304" cy="6447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838200" y="2060328"/>
              <a:ext cx="4305302" cy="400110"/>
            </a:xfrm>
            <a:prstGeom prst="rect">
              <a:avLst/>
            </a:prstGeom>
            <a:noFill/>
          </p:spPr>
          <p:txBody>
            <a:bodyPr wrap="square" rtlCol="0">
              <a:spAutoFit/>
            </a:bodyPr>
            <a:lstStyle/>
            <a:p>
              <a:pPr algn="ctr"/>
              <a:r>
                <a:rPr lang="fr-FR" sz="2000" b="1" dirty="0">
                  <a:solidFill>
                    <a:schemeClr val="bg1"/>
                  </a:solidFill>
                </a:rPr>
                <a:t>Avant la réforme</a:t>
              </a:r>
            </a:p>
          </p:txBody>
        </p:sp>
      </p:grpSp>
      <p:grpSp>
        <p:nvGrpSpPr>
          <p:cNvPr id="8" name="Grouper 7"/>
          <p:cNvGrpSpPr/>
          <p:nvPr/>
        </p:nvGrpSpPr>
        <p:grpSpPr>
          <a:xfrm>
            <a:off x="7042230" y="1921942"/>
            <a:ext cx="4305306" cy="707886"/>
            <a:chOff x="7042230" y="1921942"/>
            <a:chExt cx="4305306" cy="707886"/>
          </a:xfrm>
        </p:grpSpPr>
        <p:sp>
          <p:nvSpPr>
            <p:cNvPr id="41" name="Rectangle 40"/>
            <p:cNvSpPr/>
            <p:nvPr/>
          </p:nvSpPr>
          <p:spPr>
            <a:xfrm>
              <a:off x="7042232" y="1937985"/>
              <a:ext cx="4305304" cy="644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7042230" y="1921942"/>
              <a:ext cx="4305302" cy="707886"/>
            </a:xfrm>
            <a:prstGeom prst="rect">
              <a:avLst/>
            </a:prstGeom>
            <a:noFill/>
          </p:spPr>
          <p:txBody>
            <a:bodyPr wrap="square" rtlCol="0">
              <a:spAutoFit/>
            </a:bodyPr>
            <a:lstStyle/>
            <a:p>
              <a:pPr algn="ctr"/>
              <a:r>
                <a:rPr lang="fr-FR" sz="2000" b="1" dirty="0">
                  <a:solidFill>
                    <a:schemeClr val="bg1"/>
                  </a:solidFill>
                </a:rPr>
                <a:t>Suite à la réforme </a:t>
              </a:r>
            </a:p>
            <a:p>
              <a:pPr algn="ctr"/>
              <a:r>
                <a:rPr lang="fr-FR" sz="2000" i="1" dirty="0">
                  <a:solidFill>
                    <a:schemeClr val="bg1"/>
                  </a:solidFill>
                </a:rPr>
                <a:t>(ou à partir du 1</a:t>
              </a:r>
              <a:r>
                <a:rPr lang="fr-FR" sz="2000" i="1" baseline="30000" dirty="0">
                  <a:solidFill>
                    <a:schemeClr val="bg1"/>
                  </a:solidFill>
                </a:rPr>
                <a:t>er</a:t>
              </a:r>
              <a:r>
                <a:rPr lang="fr-FR" sz="2000" i="1" dirty="0">
                  <a:solidFill>
                    <a:schemeClr val="bg1"/>
                  </a:solidFill>
                </a:rPr>
                <a:t> juillet)</a:t>
              </a:r>
            </a:p>
          </p:txBody>
        </p:sp>
      </p:grpSp>
      <p:grpSp>
        <p:nvGrpSpPr>
          <p:cNvPr id="16" name="Grouper 15"/>
          <p:cNvGrpSpPr/>
          <p:nvPr/>
        </p:nvGrpSpPr>
        <p:grpSpPr>
          <a:xfrm>
            <a:off x="838200" y="2720551"/>
            <a:ext cx="6465980" cy="369332"/>
            <a:chOff x="838200" y="3186563"/>
            <a:chExt cx="6465980" cy="369332"/>
          </a:xfrm>
        </p:grpSpPr>
        <p:sp>
          <p:nvSpPr>
            <p:cNvPr id="45" name="Rectangle 44"/>
            <p:cNvSpPr/>
            <p:nvPr/>
          </p:nvSpPr>
          <p:spPr>
            <a:xfrm>
              <a:off x="838200" y="3245418"/>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p:cNvSpPr txBox="1"/>
            <p:nvPr/>
          </p:nvSpPr>
          <p:spPr>
            <a:xfrm>
              <a:off x="1069554" y="3186563"/>
              <a:ext cx="6234626" cy="369332"/>
            </a:xfrm>
            <a:prstGeom prst="rect">
              <a:avLst/>
            </a:prstGeom>
            <a:noFill/>
          </p:spPr>
          <p:txBody>
            <a:bodyPr wrap="square" rtlCol="0">
              <a:spAutoFit/>
            </a:bodyPr>
            <a:lstStyle/>
            <a:p>
              <a:r>
                <a:rPr lang="fr-FR" b="1" dirty="0">
                  <a:solidFill>
                    <a:schemeClr val="bg1">
                      <a:lumMod val="50000"/>
                    </a:schemeClr>
                  </a:solidFill>
                </a:rPr>
                <a:t>Renouvellement de l’agrément automatique tous les 2 ans </a:t>
              </a:r>
            </a:p>
          </p:txBody>
        </p:sp>
      </p:grpSp>
      <p:grpSp>
        <p:nvGrpSpPr>
          <p:cNvPr id="17" name="Grouper 16"/>
          <p:cNvGrpSpPr/>
          <p:nvPr/>
        </p:nvGrpSpPr>
        <p:grpSpPr>
          <a:xfrm>
            <a:off x="838200" y="3681689"/>
            <a:ext cx="5245100" cy="369332"/>
            <a:chOff x="838200" y="3841566"/>
            <a:chExt cx="5245100" cy="369332"/>
          </a:xfrm>
        </p:grpSpPr>
        <p:sp>
          <p:nvSpPr>
            <p:cNvPr id="47" name="Rectangle 46"/>
            <p:cNvSpPr/>
            <p:nvPr/>
          </p:nvSpPr>
          <p:spPr>
            <a:xfrm>
              <a:off x="838200" y="390042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ZoneTexte 47"/>
            <p:cNvSpPr txBox="1"/>
            <p:nvPr/>
          </p:nvSpPr>
          <p:spPr>
            <a:xfrm>
              <a:off x="1069554" y="3841566"/>
              <a:ext cx="5013746" cy="369332"/>
            </a:xfrm>
            <a:prstGeom prst="rect">
              <a:avLst/>
            </a:prstGeom>
            <a:noFill/>
          </p:spPr>
          <p:txBody>
            <a:bodyPr wrap="square" rtlCol="0">
              <a:spAutoFit/>
            </a:bodyPr>
            <a:lstStyle/>
            <a:p>
              <a:r>
                <a:rPr lang="fr-FR" b="1" dirty="0">
                  <a:solidFill>
                    <a:schemeClr val="bg1">
                      <a:lumMod val="50000"/>
                    </a:schemeClr>
                  </a:solidFill>
                </a:rPr>
                <a:t>Pas de rapport d’activités </a:t>
              </a:r>
            </a:p>
          </p:txBody>
        </p:sp>
      </p:grpSp>
      <p:grpSp>
        <p:nvGrpSpPr>
          <p:cNvPr id="69" name="Grouper 68"/>
          <p:cNvGrpSpPr/>
          <p:nvPr/>
        </p:nvGrpSpPr>
        <p:grpSpPr>
          <a:xfrm>
            <a:off x="838200" y="4231635"/>
            <a:ext cx="5245100" cy="369332"/>
            <a:chOff x="838200" y="3841566"/>
            <a:chExt cx="5245100" cy="369332"/>
          </a:xfrm>
        </p:grpSpPr>
        <p:sp>
          <p:nvSpPr>
            <p:cNvPr id="70" name="Rectangle 69"/>
            <p:cNvSpPr/>
            <p:nvPr/>
          </p:nvSpPr>
          <p:spPr>
            <a:xfrm>
              <a:off x="838200" y="390042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ZoneTexte 70"/>
            <p:cNvSpPr txBox="1"/>
            <p:nvPr/>
          </p:nvSpPr>
          <p:spPr>
            <a:xfrm>
              <a:off x="1069554" y="3841566"/>
              <a:ext cx="5013746" cy="369332"/>
            </a:xfrm>
            <a:prstGeom prst="rect">
              <a:avLst/>
            </a:prstGeom>
            <a:noFill/>
          </p:spPr>
          <p:txBody>
            <a:bodyPr wrap="square" rtlCol="0">
              <a:spAutoFit/>
            </a:bodyPr>
            <a:lstStyle/>
            <a:p>
              <a:r>
                <a:rPr lang="fr-FR" b="1" dirty="0">
                  <a:solidFill>
                    <a:schemeClr val="bg1">
                      <a:lumMod val="50000"/>
                    </a:schemeClr>
                  </a:solidFill>
                </a:rPr>
                <a:t>Pas d’inspections </a:t>
              </a:r>
            </a:p>
          </p:txBody>
        </p:sp>
      </p:grpSp>
      <p:grpSp>
        <p:nvGrpSpPr>
          <p:cNvPr id="72" name="Grouper 71"/>
          <p:cNvGrpSpPr/>
          <p:nvPr/>
        </p:nvGrpSpPr>
        <p:grpSpPr>
          <a:xfrm>
            <a:off x="838200" y="4745948"/>
            <a:ext cx="5245100" cy="369332"/>
            <a:chOff x="838200" y="3841566"/>
            <a:chExt cx="5245100" cy="369332"/>
          </a:xfrm>
        </p:grpSpPr>
        <p:sp>
          <p:nvSpPr>
            <p:cNvPr id="73" name="Rectangle 72"/>
            <p:cNvSpPr/>
            <p:nvPr/>
          </p:nvSpPr>
          <p:spPr>
            <a:xfrm>
              <a:off x="838200" y="390042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ZoneTexte 73"/>
            <p:cNvSpPr txBox="1"/>
            <p:nvPr/>
          </p:nvSpPr>
          <p:spPr>
            <a:xfrm>
              <a:off x="1069554" y="3841566"/>
              <a:ext cx="5013746" cy="369332"/>
            </a:xfrm>
            <a:prstGeom prst="rect">
              <a:avLst/>
            </a:prstGeom>
            <a:noFill/>
          </p:spPr>
          <p:txBody>
            <a:bodyPr wrap="square" rtlCol="0">
              <a:spAutoFit/>
            </a:bodyPr>
            <a:lstStyle/>
            <a:p>
              <a:r>
                <a:rPr lang="fr-FR" b="1" dirty="0">
                  <a:solidFill>
                    <a:schemeClr val="bg1">
                      <a:lumMod val="50000"/>
                    </a:schemeClr>
                  </a:solidFill>
                </a:rPr>
                <a:t>Formulaire papier</a:t>
              </a:r>
            </a:p>
          </p:txBody>
        </p:sp>
      </p:grpSp>
      <p:grpSp>
        <p:nvGrpSpPr>
          <p:cNvPr id="75" name="Grouper 74"/>
          <p:cNvGrpSpPr/>
          <p:nvPr/>
        </p:nvGrpSpPr>
        <p:grpSpPr>
          <a:xfrm>
            <a:off x="838200" y="5259193"/>
            <a:ext cx="5245100" cy="369332"/>
            <a:chOff x="838200" y="3841566"/>
            <a:chExt cx="5245100" cy="369332"/>
          </a:xfrm>
        </p:grpSpPr>
        <p:sp>
          <p:nvSpPr>
            <p:cNvPr id="76" name="Rectangle 75"/>
            <p:cNvSpPr/>
            <p:nvPr/>
          </p:nvSpPr>
          <p:spPr>
            <a:xfrm>
              <a:off x="838200" y="390042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ZoneTexte 76"/>
            <p:cNvSpPr txBox="1"/>
            <p:nvPr/>
          </p:nvSpPr>
          <p:spPr>
            <a:xfrm>
              <a:off x="1069554" y="3841566"/>
              <a:ext cx="5013746" cy="369332"/>
            </a:xfrm>
            <a:prstGeom prst="rect">
              <a:avLst/>
            </a:prstGeom>
            <a:noFill/>
          </p:spPr>
          <p:txBody>
            <a:bodyPr wrap="square" rtlCol="0">
              <a:spAutoFit/>
            </a:bodyPr>
            <a:lstStyle/>
            <a:p>
              <a:r>
                <a:rPr lang="fr-FR" b="1" dirty="0">
                  <a:solidFill>
                    <a:schemeClr val="bg1">
                      <a:lumMod val="50000"/>
                    </a:schemeClr>
                  </a:solidFill>
                </a:rPr>
                <a:t>Echanges surtout papier ou électronique </a:t>
              </a:r>
            </a:p>
          </p:txBody>
        </p:sp>
      </p:grpSp>
      <p:grpSp>
        <p:nvGrpSpPr>
          <p:cNvPr id="78" name="Grouper 77"/>
          <p:cNvGrpSpPr/>
          <p:nvPr/>
        </p:nvGrpSpPr>
        <p:grpSpPr>
          <a:xfrm>
            <a:off x="7005780" y="2673504"/>
            <a:ext cx="5186220" cy="369332"/>
            <a:chOff x="838200" y="2673504"/>
            <a:chExt cx="5186220" cy="369332"/>
          </a:xfrm>
        </p:grpSpPr>
        <p:sp>
          <p:nvSpPr>
            <p:cNvPr id="79" name="Rectangle 78"/>
            <p:cNvSpPr/>
            <p:nvPr/>
          </p:nvSpPr>
          <p:spPr>
            <a:xfrm>
              <a:off x="838200" y="2732359"/>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ZoneTexte 79"/>
            <p:cNvSpPr txBox="1"/>
            <p:nvPr/>
          </p:nvSpPr>
          <p:spPr>
            <a:xfrm>
              <a:off x="1069554" y="2673504"/>
              <a:ext cx="4954866" cy="369332"/>
            </a:xfrm>
            <a:prstGeom prst="rect">
              <a:avLst/>
            </a:prstGeom>
            <a:noFill/>
          </p:spPr>
          <p:txBody>
            <a:bodyPr wrap="square" rtlCol="0">
              <a:spAutoFit/>
            </a:bodyPr>
            <a:lstStyle/>
            <a:p>
              <a:r>
                <a:rPr lang="fr-FR" b="1" dirty="0">
                  <a:solidFill>
                    <a:schemeClr val="bg1">
                      <a:lumMod val="50000"/>
                    </a:schemeClr>
                  </a:solidFill>
                </a:rPr>
                <a:t>Renouvellement non-automatique</a:t>
              </a:r>
            </a:p>
          </p:txBody>
        </p:sp>
      </p:grpSp>
      <p:grpSp>
        <p:nvGrpSpPr>
          <p:cNvPr id="81" name="Grouper 80"/>
          <p:cNvGrpSpPr/>
          <p:nvPr/>
        </p:nvGrpSpPr>
        <p:grpSpPr>
          <a:xfrm>
            <a:off x="7005780" y="3186563"/>
            <a:ext cx="6465980" cy="369332"/>
            <a:chOff x="838200" y="3186563"/>
            <a:chExt cx="6465980" cy="369332"/>
          </a:xfrm>
        </p:grpSpPr>
        <p:sp>
          <p:nvSpPr>
            <p:cNvPr id="82" name="Rectangle 81"/>
            <p:cNvSpPr/>
            <p:nvPr/>
          </p:nvSpPr>
          <p:spPr>
            <a:xfrm>
              <a:off x="838200" y="3245418"/>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ZoneTexte 82"/>
            <p:cNvSpPr txBox="1"/>
            <p:nvPr/>
          </p:nvSpPr>
          <p:spPr>
            <a:xfrm>
              <a:off x="1069554" y="3186563"/>
              <a:ext cx="6234626" cy="369332"/>
            </a:xfrm>
            <a:prstGeom prst="rect">
              <a:avLst/>
            </a:prstGeom>
            <a:noFill/>
          </p:spPr>
          <p:txBody>
            <a:bodyPr wrap="square" rtlCol="0">
              <a:spAutoFit/>
            </a:bodyPr>
            <a:lstStyle/>
            <a:p>
              <a:r>
                <a:rPr lang="fr-FR" b="1" dirty="0">
                  <a:solidFill>
                    <a:schemeClr val="bg1">
                      <a:lumMod val="50000"/>
                    </a:schemeClr>
                  </a:solidFill>
                </a:rPr>
                <a:t>Formulaire de renouvellement à remplir</a:t>
              </a:r>
            </a:p>
          </p:txBody>
        </p:sp>
      </p:grpSp>
      <p:grpSp>
        <p:nvGrpSpPr>
          <p:cNvPr id="84" name="Grouper 83"/>
          <p:cNvGrpSpPr/>
          <p:nvPr/>
        </p:nvGrpSpPr>
        <p:grpSpPr>
          <a:xfrm>
            <a:off x="7005780" y="3758477"/>
            <a:ext cx="5245100" cy="369332"/>
            <a:chOff x="838200" y="3841566"/>
            <a:chExt cx="5245100" cy="369332"/>
          </a:xfrm>
        </p:grpSpPr>
        <p:sp>
          <p:nvSpPr>
            <p:cNvPr id="85" name="Rectangle 84"/>
            <p:cNvSpPr/>
            <p:nvPr/>
          </p:nvSpPr>
          <p:spPr>
            <a:xfrm>
              <a:off x="838200" y="390042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ZoneTexte 85"/>
            <p:cNvSpPr txBox="1"/>
            <p:nvPr/>
          </p:nvSpPr>
          <p:spPr>
            <a:xfrm>
              <a:off x="1069554" y="3841566"/>
              <a:ext cx="5013746" cy="369332"/>
            </a:xfrm>
            <a:prstGeom prst="rect">
              <a:avLst/>
            </a:prstGeom>
            <a:noFill/>
          </p:spPr>
          <p:txBody>
            <a:bodyPr wrap="square" rtlCol="0">
              <a:spAutoFit/>
            </a:bodyPr>
            <a:lstStyle/>
            <a:p>
              <a:r>
                <a:rPr lang="fr-FR" b="1" dirty="0">
                  <a:solidFill>
                    <a:schemeClr val="bg1">
                      <a:lumMod val="50000"/>
                    </a:schemeClr>
                  </a:solidFill>
                </a:rPr>
                <a:t>Rapport d’activités à remettre chaque année </a:t>
              </a:r>
            </a:p>
          </p:txBody>
        </p:sp>
      </p:grpSp>
      <p:grpSp>
        <p:nvGrpSpPr>
          <p:cNvPr id="87" name="Grouper 86"/>
          <p:cNvGrpSpPr/>
          <p:nvPr/>
        </p:nvGrpSpPr>
        <p:grpSpPr>
          <a:xfrm>
            <a:off x="7005780" y="4308423"/>
            <a:ext cx="5245100" cy="369332"/>
            <a:chOff x="838200" y="3841566"/>
            <a:chExt cx="5245100" cy="369332"/>
          </a:xfrm>
        </p:grpSpPr>
        <p:sp>
          <p:nvSpPr>
            <p:cNvPr id="88" name="Rectangle 87"/>
            <p:cNvSpPr/>
            <p:nvPr/>
          </p:nvSpPr>
          <p:spPr>
            <a:xfrm>
              <a:off x="838200" y="390042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ZoneTexte 88"/>
            <p:cNvSpPr txBox="1"/>
            <p:nvPr/>
          </p:nvSpPr>
          <p:spPr>
            <a:xfrm>
              <a:off x="1069554" y="3841566"/>
              <a:ext cx="5013746" cy="369332"/>
            </a:xfrm>
            <a:prstGeom prst="rect">
              <a:avLst/>
            </a:prstGeom>
            <a:noFill/>
          </p:spPr>
          <p:txBody>
            <a:bodyPr wrap="square" rtlCol="0">
              <a:spAutoFit/>
            </a:bodyPr>
            <a:lstStyle/>
            <a:p>
              <a:r>
                <a:rPr lang="fr-FR" b="1" dirty="0">
                  <a:solidFill>
                    <a:schemeClr val="bg1">
                      <a:lumMod val="50000"/>
                    </a:schemeClr>
                  </a:solidFill>
                </a:rPr>
                <a:t>Possibilité d’être inspecté </a:t>
              </a:r>
            </a:p>
          </p:txBody>
        </p:sp>
      </p:grpSp>
      <p:grpSp>
        <p:nvGrpSpPr>
          <p:cNvPr id="90" name="Grouper 89"/>
          <p:cNvGrpSpPr/>
          <p:nvPr/>
        </p:nvGrpSpPr>
        <p:grpSpPr>
          <a:xfrm>
            <a:off x="7005780" y="4822736"/>
            <a:ext cx="5245100" cy="369332"/>
            <a:chOff x="838200" y="3841566"/>
            <a:chExt cx="5245100" cy="369332"/>
          </a:xfrm>
        </p:grpSpPr>
        <p:sp>
          <p:nvSpPr>
            <p:cNvPr id="91" name="Rectangle 90"/>
            <p:cNvSpPr/>
            <p:nvPr/>
          </p:nvSpPr>
          <p:spPr>
            <a:xfrm>
              <a:off x="838200" y="390042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ZoneTexte 91"/>
            <p:cNvSpPr txBox="1"/>
            <p:nvPr/>
          </p:nvSpPr>
          <p:spPr>
            <a:xfrm>
              <a:off x="1069554" y="3841566"/>
              <a:ext cx="5013746" cy="369332"/>
            </a:xfrm>
            <a:prstGeom prst="rect">
              <a:avLst/>
            </a:prstGeom>
            <a:noFill/>
          </p:spPr>
          <p:txBody>
            <a:bodyPr wrap="square" rtlCol="0">
              <a:spAutoFit/>
            </a:bodyPr>
            <a:lstStyle/>
            <a:p>
              <a:r>
                <a:rPr lang="fr-FR" b="1" dirty="0">
                  <a:solidFill>
                    <a:schemeClr val="bg1">
                      <a:lumMod val="50000"/>
                    </a:schemeClr>
                  </a:solidFill>
                </a:rPr>
                <a:t>Place à l’électronique </a:t>
              </a:r>
            </a:p>
          </p:txBody>
        </p:sp>
      </p:grpSp>
      <p:grpSp>
        <p:nvGrpSpPr>
          <p:cNvPr id="93" name="Grouper 92"/>
          <p:cNvGrpSpPr/>
          <p:nvPr/>
        </p:nvGrpSpPr>
        <p:grpSpPr>
          <a:xfrm>
            <a:off x="7005780" y="5335981"/>
            <a:ext cx="5245100" cy="369332"/>
            <a:chOff x="838200" y="3841566"/>
            <a:chExt cx="5245100" cy="369332"/>
          </a:xfrm>
        </p:grpSpPr>
        <p:sp>
          <p:nvSpPr>
            <p:cNvPr id="94" name="Rectangle 93"/>
            <p:cNvSpPr/>
            <p:nvPr/>
          </p:nvSpPr>
          <p:spPr>
            <a:xfrm>
              <a:off x="838200" y="390042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ZoneTexte 94"/>
            <p:cNvSpPr txBox="1"/>
            <p:nvPr/>
          </p:nvSpPr>
          <p:spPr>
            <a:xfrm>
              <a:off x="1069554" y="3841566"/>
              <a:ext cx="5013746" cy="369332"/>
            </a:xfrm>
            <a:prstGeom prst="rect">
              <a:avLst/>
            </a:prstGeom>
            <a:noFill/>
          </p:spPr>
          <p:txBody>
            <a:bodyPr wrap="square" rtlCol="0">
              <a:spAutoFit/>
            </a:bodyPr>
            <a:lstStyle/>
            <a:p>
              <a:r>
                <a:rPr lang="fr-FR" b="1" dirty="0">
                  <a:solidFill>
                    <a:schemeClr val="bg1">
                      <a:lumMod val="50000"/>
                    </a:schemeClr>
                  </a:solidFill>
                </a:rPr>
                <a:t>Privilégions le courrier électronique </a:t>
              </a:r>
            </a:p>
          </p:txBody>
        </p:sp>
      </p:grpSp>
      <p:grpSp>
        <p:nvGrpSpPr>
          <p:cNvPr id="49" name="Grouper 48"/>
          <p:cNvGrpSpPr/>
          <p:nvPr/>
        </p:nvGrpSpPr>
        <p:grpSpPr>
          <a:xfrm>
            <a:off x="838200" y="3149321"/>
            <a:ext cx="6465980" cy="369332"/>
            <a:chOff x="838200" y="3186563"/>
            <a:chExt cx="6465980" cy="369332"/>
          </a:xfrm>
        </p:grpSpPr>
        <p:sp>
          <p:nvSpPr>
            <p:cNvPr id="50" name="Rectangle 49"/>
            <p:cNvSpPr/>
            <p:nvPr/>
          </p:nvSpPr>
          <p:spPr>
            <a:xfrm>
              <a:off x="838200" y="3245418"/>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ZoneTexte 50"/>
            <p:cNvSpPr txBox="1"/>
            <p:nvPr/>
          </p:nvSpPr>
          <p:spPr>
            <a:xfrm>
              <a:off x="1069554" y="3186563"/>
              <a:ext cx="6234626" cy="369332"/>
            </a:xfrm>
            <a:prstGeom prst="rect">
              <a:avLst/>
            </a:prstGeom>
            <a:noFill/>
          </p:spPr>
          <p:txBody>
            <a:bodyPr wrap="square" rtlCol="0">
              <a:spAutoFit/>
            </a:bodyPr>
            <a:lstStyle/>
            <a:p>
              <a:r>
                <a:rPr lang="fr-FR" b="1" dirty="0">
                  <a:solidFill>
                    <a:schemeClr val="bg1">
                      <a:lumMod val="50000"/>
                    </a:schemeClr>
                  </a:solidFill>
                </a:rPr>
                <a:t>Pas de formulaire de renouvellement</a:t>
              </a:r>
            </a:p>
          </p:txBody>
        </p:sp>
      </p:grpSp>
    </p:spTree>
    <p:extLst>
      <p:ext uri="{BB962C8B-B14F-4D97-AF65-F5344CB8AC3E}">
        <p14:creationId xmlns:p14="http://schemas.microsoft.com/office/powerpoint/2010/main" val="10671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1000" fill="hold"/>
                                        <p:tgtEl>
                                          <p:spTgt spid="16"/>
                                        </p:tgtEl>
                                        <p:attrNameLst>
                                          <p:attrName>ppt_x</p:attrName>
                                        </p:attrNameLst>
                                      </p:cBhvr>
                                      <p:tavLst>
                                        <p:tav tm="0">
                                          <p:val>
                                            <p:strVal val="0-#ppt_w/2"/>
                                          </p:val>
                                        </p:tav>
                                        <p:tav tm="100000">
                                          <p:val>
                                            <p:strVal val="#ppt_x"/>
                                          </p:val>
                                        </p:tav>
                                      </p:tavLst>
                                    </p:anim>
                                    <p:anim calcmode="lin" valueType="num">
                                      <p:cBhvr additive="base">
                                        <p:cTn id="16" dur="1000" fill="hold"/>
                                        <p:tgtEl>
                                          <p:spTgt spid="16"/>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2" presetClass="entr" presetSubtype="8"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1000" fill="hold"/>
                                        <p:tgtEl>
                                          <p:spTgt spid="17"/>
                                        </p:tgtEl>
                                        <p:attrNameLst>
                                          <p:attrName>ppt_x</p:attrName>
                                        </p:attrNameLst>
                                      </p:cBhvr>
                                      <p:tavLst>
                                        <p:tav tm="0">
                                          <p:val>
                                            <p:strVal val="0-#ppt_w/2"/>
                                          </p:val>
                                        </p:tav>
                                        <p:tav tm="100000">
                                          <p:val>
                                            <p:strVal val="#ppt_x"/>
                                          </p:val>
                                        </p:tav>
                                      </p:tavLst>
                                    </p:anim>
                                    <p:anim calcmode="lin" valueType="num">
                                      <p:cBhvr additive="base">
                                        <p:cTn id="21" dur="1000" fill="hold"/>
                                        <p:tgtEl>
                                          <p:spTgt spid="17"/>
                                        </p:tgtEl>
                                        <p:attrNameLst>
                                          <p:attrName>ppt_y</p:attrName>
                                        </p:attrNameLst>
                                      </p:cBhvr>
                                      <p:tavLst>
                                        <p:tav tm="0">
                                          <p:val>
                                            <p:strVal val="#ppt_y"/>
                                          </p:val>
                                        </p:tav>
                                        <p:tav tm="100000">
                                          <p:val>
                                            <p:strVal val="#ppt_y"/>
                                          </p:val>
                                        </p:tav>
                                      </p:tavLst>
                                    </p:anim>
                                  </p:childTnLst>
                                </p:cTn>
                              </p:par>
                            </p:childTnLst>
                          </p:cTn>
                        </p:par>
                        <p:par>
                          <p:cTn id="22" fill="hold">
                            <p:stCondLst>
                              <p:cond delay="4000"/>
                            </p:stCondLst>
                            <p:childTnLst>
                              <p:par>
                                <p:cTn id="23" presetID="2" presetClass="entr" presetSubtype="8" fill="hold" nodeType="afterEffect">
                                  <p:stCondLst>
                                    <p:cond delay="0"/>
                                  </p:stCondLst>
                                  <p:childTnLst>
                                    <p:set>
                                      <p:cBhvr>
                                        <p:cTn id="24" dur="1" fill="hold">
                                          <p:stCondLst>
                                            <p:cond delay="0"/>
                                          </p:stCondLst>
                                        </p:cTn>
                                        <p:tgtEl>
                                          <p:spTgt spid="69"/>
                                        </p:tgtEl>
                                        <p:attrNameLst>
                                          <p:attrName>style.visibility</p:attrName>
                                        </p:attrNameLst>
                                      </p:cBhvr>
                                      <p:to>
                                        <p:strVal val="visible"/>
                                      </p:to>
                                    </p:set>
                                    <p:anim calcmode="lin" valueType="num">
                                      <p:cBhvr additive="base">
                                        <p:cTn id="25" dur="1000" fill="hold"/>
                                        <p:tgtEl>
                                          <p:spTgt spid="69"/>
                                        </p:tgtEl>
                                        <p:attrNameLst>
                                          <p:attrName>ppt_x</p:attrName>
                                        </p:attrNameLst>
                                      </p:cBhvr>
                                      <p:tavLst>
                                        <p:tav tm="0">
                                          <p:val>
                                            <p:strVal val="0-#ppt_w/2"/>
                                          </p:val>
                                        </p:tav>
                                        <p:tav tm="100000">
                                          <p:val>
                                            <p:strVal val="#ppt_x"/>
                                          </p:val>
                                        </p:tav>
                                      </p:tavLst>
                                    </p:anim>
                                    <p:anim calcmode="lin" valueType="num">
                                      <p:cBhvr additive="base">
                                        <p:cTn id="26" dur="1000" fill="hold"/>
                                        <p:tgtEl>
                                          <p:spTgt spid="69"/>
                                        </p:tgtEl>
                                        <p:attrNameLst>
                                          <p:attrName>ppt_y</p:attrName>
                                        </p:attrNameLst>
                                      </p:cBhvr>
                                      <p:tavLst>
                                        <p:tav tm="0">
                                          <p:val>
                                            <p:strVal val="#ppt_y"/>
                                          </p:val>
                                        </p:tav>
                                        <p:tav tm="100000">
                                          <p:val>
                                            <p:strVal val="#ppt_y"/>
                                          </p:val>
                                        </p:tav>
                                      </p:tavLst>
                                    </p:anim>
                                  </p:childTnLst>
                                </p:cTn>
                              </p:par>
                            </p:childTnLst>
                          </p:cTn>
                        </p:par>
                        <p:par>
                          <p:cTn id="27" fill="hold">
                            <p:stCondLst>
                              <p:cond delay="5000"/>
                            </p:stCondLst>
                            <p:childTnLst>
                              <p:par>
                                <p:cTn id="28" presetID="2" presetClass="entr" presetSubtype="8" fill="hold" nodeType="afterEffect">
                                  <p:stCondLst>
                                    <p:cond delay="0"/>
                                  </p:stCondLst>
                                  <p:childTnLst>
                                    <p:set>
                                      <p:cBhvr>
                                        <p:cTn id="29" dur="1" fill="hold">
                                          <p:stCondLst>
                                            <p:cond delay="0"/>
                                          </p:stCondLst>
                                        </p:cTn>
                                        <p:tgtEl>
                                          <p:spTgt spid="72"/>
                                        </p:tgtEl>
                                        <p:attrNameLst>
                                          <p:attrName>style.visibility</p:attrName>
                                        </p:attrNameLst>
                                      </p:cBhvr>
                                      <p:to>
                                        <p:strVal val="visible"/>
                                      </p:to>
                                    </p:set>
                                    <p:anim calcmode="lin" valueType="num">
                                      <p:cBhvr additive="base">
                                        <p:cTn id="30" dur="1000" fill="hold"/>
                                        <p:tgtEl>
                                          <p:spTgt spid="72"/>
                                        </p:tgtEl>
                                        <p:attrNameLst>
                                          <p:attrName>ppt_x</p:attrName>
                                        </p:attrNameLst>
                                      </p:cBhvr>
                                      <p:tavLst>
                                        <p:tav tm="0">
                                          <p:val>
                                            <p:strVal val="0-#ppt_w/2"/>
                                          </p:val>
                                        </p:tav>
                                        <p:tav tm="100000">
                                          <p:val>
                                            <p:strVal val="#ppt_x"/>
                                          </p:val>
                                        </p:tav>
                                      </p:tavLst>
                                    </p:anim>
                                    <p:anim calcmode="lin" valueType="num">
                                      <p:cBhvr additive="base">
                                        <p:cTn id="31" dur="1000" fill="hold"/>
                                        <p:tgtEl>
                                          <p:spTgt spid="72"/>
                                        </p:tgtEl>
                                        <p:attrNameLst>
                                          <p:attrName>ppt_y</p:attrName>
                                        </p:attrNameLst>
                                      </p:cBhvr>
                                      <p:tavLst>
                                        <p:tav tm="0">
                                          <p:val>
                                            <p:strVal val="#ppt_y"/>
                                          </p:val>
                                        </p:tav>
                                        <p:tav tm="100000">
                                          <p:val>
                                            <p:strVal val="#ppt_y"/>
                                          </p:val>
                                        </p:tav>
                                      </p:tavLst>
                                    </p:anim>
                                  </p:childTnLst>
                                </p:cTn>
                              </p:par>
                            </p:childTnLst>
                          </p:cTn>
                        </p:par>
                        <p:par>
                          <p:cTn id="32" fill="hold">
                            <p:stCondLst>
                              <p:cond delay="6000"/>
                            </p:stCondLst>
                            <p:childTnLst>
                              <p:par>
                                <p:cTn id="33" presetID="2" presetClass="entr" presetSubtype="8" fill="hold" nodeType="afterEffect">
                                  <p:stCondLst>
                                    <p:cond delay="0"/>
                                  </p:stCondLst>
                                  <p:childTnLst>
                                    <p:set>
                                      <p:cBhvr>
                                        <p:cTn id="34" dur="1" fill="hold">
                                          <p:stCondLst>
                                            <p:cond delay="0"/>
                                          </p:stCondLst>
                                        </p:cTn>
                                        <p:tgtEl>
                                          <p:spTgt spid="75"/>
                                        </p:tgtEl>
                                        <p:attrNameLst>
                                          <p:attrName>style.visibility</p:attrName>
                                        </p:attrNameLst>
                                      </p:cBhvr>
                                      <p:to>
                                        <p:strVal val="visible"/>
                                      </p:to>
                                    </p:set>
                                    <p:anim calcmode="lin" valueType="num">
                                      <p:cBhvr additive="base">
                                        <p:cTn id="35" dur="1000" fill="hold"/>
                                        <p:tgtEl>
                                          <p:spTgt spid="75"/>
                                        </p:tgtEl>
                                        <p:attrNameLst>
                                          <p:attrName>ppt_x</p:attrName>
                                        </p:attrNameLst>
                                      </p:cBhvr>
                                      <p:tavLst>
                                        <p:tav tm="0">
                                          <p:val>
                                            <p:strVal val="0-#ppt_w/2"/>
                                          </p:val>
                                        </p:tav>
                                        <p:tav tm="100000">
                                          <p:val>
                                            <p:strVal val="#ppt_x"/>
                                          </p:val>
                                        </p:tav>
                                      </p:tavLst>
                                    </p:anim>
                                    <p:anim calcmode="lin" valueType="num">
                                      <p:cBhvr additive="base">
                                        <p:cTn id="36" dur="1000" fill="hold"/>
                                        <p:tgtEl>
                                          <p:spTgt spid="75"/>
                                        </p:tgtEl>
                                        <p:attrNameLst>
                                          <p:attrName>ppt_y</p:attrName>
                                        </p:attrNameLst>
                                      </p:cBhvr>
                                      <p:tavLst>
                                        <p:tav tm="0">
                                          <p:val>
                                            <p:strVal val="#ppt_y"/>
                                          </p:val>
                                        </p:tav>
                                        <p:tav tm="100000">
                                          <p:val>
                                            <p:strVal val="#ppt_y"/>
                                          </p:val>
                                        </p:tav>
                                      </p:tavLst>
                                    </p:anim>
                                  </p:childTnLst>
                                </p:cTn>
                              </p:par>
                            </p:childTnLst>
                          </p:cTn>
                        </p:par>
                        <p:par>
                          <p:cTn id="37" fill="hold">
                            <p:stCondLst>
                              <p:cond delay="7000"/>
                            </p:stCondLst>
                            <p:childTnLst>
                              <p:par>
                                <p:cTn id="38" presetID="2" presetClass="entr" presetSubtype="2" fill="hold" nodeType="afterEffect">
                                  <p:stCondLst>
                                    <p:cond delay="0"/>
                                  </p:stCondLst>
                                  <p:childTnLst>
                                    <p:set>
                                      <p:cBhvr>
                                        <p:cTn id="39" dur="1" fill="hold">
                                          <p:stCondLst>
                                            <p:cond delay="0"/>
                                          </p:stCondLst>
                                        </p:cTn>
                                        <p:tgtEl>
                                          <p:spTgt spid="78"/>
                                        </p:tgtEl>
                                        <p:attrNameLst>
                                          <p:attrName>style.visibility</p:attrName>
                                        </p:attrNameLst>
                                      </p:cBhvr>
                                      <p:to>
                                        <p:strVal val="visible"/>
                                      </p:to>
                                    </p:set>
                                    <p:anim calcmode="lin" valueType="num">
                                      <p:cBhvr additive="base">
                                        <p:cTn id="40" dur="1000" fill="hold"/>
                                        <p:tgtEl>
                                          <p:spTgt spid="78"/>
                                        </p:tgtEl>
                                        <p:attrNameLst>
                                          <p:attrName>ppt_x</p:attrName>
                                        </p:attrNameLst>
                                      </p:cBhvr>
                                      <p:tavLst>
                                        <p:tav tm="0">
                                          <p:val>
                                            <p:strVal val="1+#ppt_w/2"/>
                                          </p:val>
                                        </p:tav>
                                        <p:tav tm="100000">
                                          <p:val>
                                            <p:strVal val="#ppt_x"/>
                                          </p:val>
                                        </p:tav>
                                      </p:tavLst>
                                    </p:anim>
                                    <p:anim calcmode="lin" valueType="num">
                                      <p:cBhvr additive="base">
                                        <p:cTn id="41" dur="1000" fill="hold"/>
                                        <p:tgtEl>
                                          <p:spTgt spid="78"/>
                                        </p:tgtEl>
                                        <p:attrNameLst>
                                          <p:attrName>ppt_y</p:attrName>
                                        </p:attrNameLst>
                                      </p:cBhvr>
                                      <p:tavLst>
                                        <p:tav tm="0">
                                          <p:val>
                                            <p:strVal val="#ppt_y"/>
                                          </p:val>
                                        </p:tav>
                                        <p:tav tm="100000">
                                          <p:val>
                                            <p:strVal val="#ppt_y"/>
                                          </p:val>
                                        </p:tav>
                                      </p:tavLst>
                                    </p:anim>
                                  </p:childTnLst>
                                </p:cTn>
                              </p:par>
                            </p:childTnLst>
                          </p:cTn>
                        </p:par>
                        <p:par>
                          <p:cTn id="42" fill="hold">
                            <p:stCondLst>
                              <p:cond delay="8000"/>
                            </p:stCondLst>
                            <p:childTnLst>
                              <p:par>
                                <p:cTn id="43" presetID="2" presetClass="entr" presetSubtype="2" fill="hold" nodeType="afterEffect">
                                  <p:stCondLst>
                                    <p:cond delay="0"/>
                                  </p:stCondLst>
                                  <p:childTnLst>
                                    <p:set>
                                      <p:cBhvr>
                                        <p:cTn id="44" dur="1" fill="hold">
                                          <p:stCondLst>
                                            <p:cond delay="0"/>
                                          </p:stCondLst>
                                        </p:cTn>
                                        <p:tgtEl>
                                          <p:spTgt spid="81"/>
                                        </p:tgtEl>
                                        <p:attrNameLst>
                                          <p:attrName>style.visibility</p:attrName>
                                        </p:attrNameLst>
                                      </p:cBhvr>
                                      <p:to>
                                        <p:strVal val="visible"/>
                                      </p:to>
                                    </p:set>
                                    <p:anim calcmode="lin" valueType="num">
                                      <p:cBhvr additive="base">
                                        <p:cTn id="45" dur="1000" fill="hold"/>
                                        <p:tgtEl>
                                          <p:spTgt spid="81"/>
                                        </p:tgtEl>
                                        <p:attrNameLst>
                                          <p:attrName>ppt_x</p:attrName>
                                        </p:attrNameLst>
                                      </p:cBhvr>
                                      <p:tavLst>
                                        <p:tav tm="0">
                                          <p:val>
                                            <p:strVal val="1+#ppt_w/2"/>
                                          </p:val>
                                        </p:tav>
                                        <p:tav tm="100000">
                                          <p:val>
                                            <p:strVal val="#ppt_x"/>
                                          </p:val>
                                        </p:tav>
                                      </p:tavLst>
                                    </p:anim>
                                    <p:anim calcmode="lin" valueType="num">
                                      <p:cBhvr additive="base">
                                        <p:cTn id="46" dur="1000" fill="hold"/>
                                        <p:tgtEl>
                                          <p:spTgt spid="81"/>
                                        </p:tgtEl>
                                        <p:attrNameLst>
                                          <p:attrName>ppt_y</p:attrName>
                                        </p:attrNameLst>
                                      </p:cBhvr>
                                      <p:tavLst>
                                        <p:tav tm="0">
                                          <p:val>
                                            <p:strVal val="#ppt_y"/>
                                          </p:val>
                                        </p:tav>
                                        <p:tav tm="100000">
                                          <p:val>
                                            <p:strVal val="#ppt_y"/>
                                          </p:val>
                                        </p:tav>
                                      </p:tavLst>
                                    </p:anim>
                                  </p:childTnLst>
                                </p:cTn>
                              </p:par>
                            </p:childTnLst>
                          </p:cTn>
                        </p:par>
                        <p:par>
                          <p:cTn id="47" fill="hold">
                            <p:stCondLst>
                              <p:cond delay="9000"/>
                            </p:stCondLst>
                            <p:childTnLst>
                              <p:par>
                                <p:cTn id="48" presetID="2" presetClass="entr" presetSubtype="2" fill="hold" nodeType="afterEffect">
                                  <p:stCondLst>
                                    <p:cond delay="0"/>
                                  </p:stCondLst>
                                  <p:childTnLst>
                                    <p:set>
                                      <p:cBhvr>
                                        <p:cTn id="49" dur="1" fill="hold">
                                          <p:stCondLst>
                                            <p:cond delay="0"/>
                                          </p:stCondLst>
                                        </p:cTn>
                                        <p:tgtEl>
                                          <p:spTgt spid="84"/>
                                        </p:tgtEl>
                                        <p:attrNameLst>
                                          <p:attrName>style.visibility</p:attrName>
                                        </p:attrNameLst>
                                      </p:cBhvr>
                                      <p:to>
                                        <p:strVal val="visible"/>
                                      </p:to>
                                    </p:set>
                                    <p:anim calcmode="lin" valueType="num">
                                      <p:cBhvr additive="base">
                                        <p:cTn id="50" dur="1000" fill="hold"/>
                                        <p:tgtEl>
                                          <p:spTgt spid="84"/>
                                        </p:tgtEl>
                                        <p:attrNameLst>
                                          <p:attrName>ppt_x</p:attrName>
                                        </p:attrNameLst>
                                      </p:cBhvr>
                                      <p:tavLst>
                                        <p:tav tm="0">
                                          <p:val>
                                            <p:strVal val="1+#ppt_w/2"/>
                                          </p:val>
                                        </p:tav>
                                        <p:tav tm="100000">
                                          <p:val>
                                            <p:strVal val="#ppt_x"/>
                                          </p:val>
                                        </p:tav>
                                      </p:tavLst>
                                    </p:anim>
                                    <p:anim calcmode="lin" valueType="num">
                                      <p:cBhvr additive="base">
                                        <p:cTn id="51" dur="1000" fill="hold"/>
                                        <p:tgtEl>
                                          <p:spTgt spid="84"/>
                                        </p:tgtEl>
                                        <p:attrNameLst>
                                          <p:attrName>ppt_y</p:attrName>
                                        </p:attrNameLst>
                                      </p:cBhvr>
                                      <p:tavLst>
                                        <p:tav tm="0">
                                          <p:val>
                                            <p:strVal val="#ppt_y"/>
                                          </p:val>
                                        </p:tav>
                                        <p:tav tm="100000">
                                          <p:val>
                                            <p:strVal val="#ppt_y"/>
                                          </p:val>
                                        </p:tav>
                                      </p:tavLst>
                                    </p:anim>
                                  </p:childTnLst>
                                </p:cTn>
                              </p:par>
                            </p:childTnLst>
                          </p:cTn>
                        </p:par>
                        <p:par>
                          <p:cTn id="52" fill="hold">
                            <p:stCondLst>
                              <p:cond delay="10000"/>
                            </p:stCondLst>
                            <p:childTnLst>
                              <p:par>
                                <p:cTn id="53" presetID="2" presetClass="entr" presetSubtype="2" fill="hold" nodeType="afterEffect">
                                  <p:stCondLst>
                                    <p:cond delay="0"/>
                                  </p:stCondLst>
                                  <p:childTnLst>
                                    <p:set>
                                      <p:cBhvr>
                                        <p:cTn id="54" dur="1" fill="hold">
                                          <p:stCondLst>
                                            <p:cond delay="0"/>
                                          </p:stCondLst>
                                        </p:cTn>
                                        <p:tgtEl>
                                          <p:spTgt spid="87"/>
                                        </p:tgtEl>
                                        <p:attrNameLst>
                                          <p:attrName>style.visibility</p:attrName>
                                        </p:attrNameLst>
                                      </p:cBhvr>
                                      <p:to>
                                        <p:strVal val="visible"/>
                                      </p:to>
                                    </p:set>
                                    <p:anim calcmode="lin" valueType="num">
                                      <p:cBhvr additive="base">
                                        <p:cTn id="55" dur="1000" fill="hold"/>
                                        <p:tgtEl>
                                          <p:spTgt spid="87"/>
                                        </p:tgtEl>
                                        <p:attrNameLst>
                                          <p:attrName>ppt_x</p:attrName>
                                        </p:attrNameLst>
                                      </p:cBhvr>
                                      <p:tavLst>
                                        <p:tav tm="0">
                                          <p:val>
                                            <p:strVal val="1+#ppt_w/2"/>
                                          </p:val>
                                        </p:tav>
                                        <p:tav tm="100000">
                                          <p:val>
                                            <p:strVal val="#ppt_x"/>
                                          </p:val>
                                        </p:tav>
                                      </p:tavLst>
                                    </p:anim>
                                    <p:anim calcmode="lin" valueType="num">
                                      <p:cBhvr additive="base">
                                        <p:cTn id="56" dur="1000" fill="hold"/>
                                        <p:tgtEl>
                                          <p:spTgt spid="87"/>
                                        </p:tgtEl>
                                        <p:attrNameLst>
                                          <p:attrName>ppt_y</p:attrName>
                                        </p:attrNameLst>
                                      </p:cBhvr>
                                      <p:tavLst>
                                        <p:tav tm="0">
                                          <p:val>
                                            <p:strVal val="#ppt_y"/>
                                          </p:val>
                                        </p:tav>
                                        <p:tav tm="100000">
                                          <p:val>
                                            <p:strVal val="#ppt_y"/>
                                          </p:val>
                                        </p:tav>
                                      </p:tavLst>
                                    </p:anim>
                                  </p:childTnLst>
                                </p:cTn>
                              </p:par>
                            </p:childTnLst>
                          </p:cTn>
                        </p:par>
                        <p:par>
                          <p:cTn id="57" fill="hold">
                            <p:stCondLst>
                              <p:cond delay="11000"/>
                            </p:stCondLst>
                            <p:childTnLst>
                              <p:par>
                                <p:cTn id="58" presetID="2" presetClass="entr" presetSubtype="2" fill="hold" nodeType="afterEffect">
                                  <p:stCondLst>
                                    <p:cond delay="0"/>
                                  </p:stCondLst>
                                  <p:childTnLst>
                                    <p:set>
                                      <p:cBhvr>
                                        <p:cTn id="59" dur="1" fill="hold">
                                          <p:stCondLst>
                                            <p:cond delay="0"/>
                                          </p:stCondLst>
                                        </p:cTn>
                                        <p:tgtEl>
                                          <p:spTgt spid="90"/>
                                        </p:tgtEl>
                                        <p:attrNameLst>
                                          <p:attrName>style.visibility</p:attrName>
                                        </p:attrNameLst>
                                      </p:cBhvr>
                                      <p:to>
                                        <p:strVal val="visible"/>
                                      </p:to>
                                    </p:set>
                                    <p:anim calcmode="lin" valueType="num">
                                      <p:cBhvr additive="base">
                                        <p:cTn id="60" dur="1000" fill="hold"/>
                                        <p:tgtEl>
                                          <p:spTgt spid="90"/>
                                        </p:tgtEl>
                                        <p:attrNameLst>
                                          <p:attrName>ppt_x</p:attrName>
                                        </p:attrNameLst>
                                      </p:cBhvr>
                                      <p:tavLst>
                                        <p:tav tm="0">
                                          <p:val>
                                            <p:strVal val="1+#ppt_w/2"/>
                                          </p:val>
                                        </p:tav>
                                        <p:tav tm="100000">
                                          <p:val>
                                            <p:strVal val="#ppt_x"/>
                                          </p:val>
                                        </p:tav>
                                      </p:tavLst>
                                    </p:anim>
                                    <p:anim calcmode="lin" valueType="num">
                                      <p:cBhvr additive="base">
                                        <p:cTn id="61" dur="1000" fill="hold"/>
                                        <p:tgtEl>
                                          <p:spTgt spid="90"/>
                                        </p:tgtEl>
                                        <p:attrNameLst>
                                          <p:attrName>ppt_y</p:attrName>
                                        </p:attrNameLst>
                                      </p:cBhvr>
                                      <p:tavLst>
                                        <p:tav tm="0">
                                          <p:val>
                                            <p:strVal val="#ppt_y"/>
                                          </p:val>
                                        </p:tav>
                                        <p:tav tm="100000">
                                          <p:val>
                                            <p:strVal val="#ppt_y"/>
                                          </p:val>
                                        </p:tav>
                                      </p:tavLst>
                                    </p:anim>
                                  </p:childTnLst>
                                </p:cTn>
                              </p:par>
                            </p:childTnLst>
                          </p:cTn>
                        </p:par>
                        <p:par>
                          <p:cTn id="62" fill="hold">
                            <p:stCondLst>
                              <p:cond delay="12000"/>
                            </p:stCondLst>
                            <p:childTnLst>
                              <p:par>
                                <p:cTn id="63" presetID="2" presetClass="entr" presetSubtype="2" fill="hold" nodeType="afterEffect">
                                  <p:stCondLst>
                                    <p:cond delay="0"/>
                                  </p:stCondLst>
                                  <p:childTnLst>
                                    <p:set>
                                      <p:cBhvr>
                                        <p:cTn id="64" dur="1" fill="hold">
                                          <p:stCondLst>
                                            <p:cond delay="0"/>
                                          </p:stCondLst>
                                        </p:cTn>
                                        <p:tgtEl>
                                          <p:spTgt spid="93"/>
                                        </p:tgtEl>
                                        <p:attrNameLst>
                                          <p:attrName>style.visibility</p:attrName>
                                        </p:attrNameLst>
                                      </p:cBhvr>
                                      <p:to>
                                        <p:strVal val="visible"/>
                                      </p:to>
                                    </p:set>
                                    <p:anim calcmode="lin" valueType="num">
                                      <p:cBhvr additive="base">
                                        <p:cTn id="65" dur="1000" fill="hold"/>
                                        <p:tgtEl>
                                          <p:spTgt spid="93"/>
                                        </p:tgtEl>
                                        <p:attrNameLst>
                                          <p:attrName>ppt_x</p:attrName>
                                        </p:attrNameLst>
                                      </p:cBhvr>
                                      <p:tavLst>
                                        <p:tav tm="0">
                                          <p:val>
                                            <p:strVal val="1+#ppt_w/2"/>
                                          </p:val>
                                        </p:tav>
                                        <p:tav tm="100000">
                                          <p:val>
                                            <p:strVal val="#ppt_x"/>
                                          </p:val>
                                        </p:tav>
                                      </p:tavLst>
                                    </p:anim>
                                    <p:anim calcmode="lin" valueType="num">
                                      <p:cBhvr additive="base">
                                        <p:cTn id="66" dur="1000" fill="hold"/>
                                        <p:tgtEl>
                                          <p:spTgt spid="93"/>
                                        </p:tgtEl>
                                        <p:attrNameLst>
                                          <p:attrName>ppt_y</p:attrName>
                                        </p:attrNameLst>
                                      </p:cBhvr>
                                      <p:tavLst>
                                        <p:tav tm="0">
                                          <p:val>
                                            <p:strVal val="#ppt_y"/>
                                          </p:val>
                                        </p:tav>
                                        <p:tav tm="100000">
                                          <p:val>
                                            <p:strVal val="#ppt_y"/>
                                          </p:val>
                                        </p:tav>
                                      </p:tavLst>
                                    </p:anim>
                                  </p:childTnLst>
                                </p:cTn>
                              </p:par>
                            </p:childTnLst>
                          </p:cTn>
                        </p:par>
                        <p:par>
                          <p:cTn id="67" fill="hold">
                            <p:stCondLst>
                              <p:cond delay="13000"/>
                            </p:stCondLst>
                            <p:childTnLst>
                              <p:par>
                                <p:cTn id="68" presetID="2" presetClass="entr" presetSubtype="8" fill="hold" nodeType="afterEffect">
                                  <p:stCondLst>
                                    <p:cond delay="0"/>
                                  </p:stCondLst>
                                  <p:childTnLst>
                                    <p:set>
                                      <p:cBhvr>
                                        <p:cTn id="69" dur="1" fill="hold">
                                          <p:stCondLst>
                                            <p:cond delay="0"/>
                                          </p:stCondLst>
                                        </p:cTn>
                                        <p:tgtEl>
                                          <p:spTgt spid="49"/>
                                        </p:tgtEl>
                                        <p:attrNameLst>
                                          <p:attrName>style.visibility</p:attrName>
                                        </p:attrNameLst>
                                      </p:cBhvr>
                                      <p:to>
                                        <p:strVal val="visible"/>
                                      </p:to>
                                    </p:set>
                                    <p:anim calcmode="lin" valueType="num">
                                      <p:cBhvr additive="base">
                                        <p:cTn id="70" dur="1000" fill="hold"/>
                                        <p:tgtEl>
                                          <p:spTgt spid="49"/>
                                        </p:tgtEl>
                                        <p:attrNameLst>
                                          <p:attrName>ppt_x</p:attrName>
                                        </p:attrNameLst>
                                      </p:cBhvr>
                                      <p:tavLst>
                                        <p:tav tm="0">
                                          <p:val>
                                            <p:strVal val="0-#ppt_w/2"/>
                                          </p:val>
                                        </p:tav>
                                        <p:tav tm="100000">
                                          <p:val>
                                            <p:strVal val="#ppt_x"/>
                                          </p:val>
                                        </p:tav>
                                      </p:tavLst>
                                    </p:anim>
                                    <p:anim calcmode="lin" valueType="num">
                                      <p:cBhvr additive="base">
                                        <p:cTn id="71" dur="10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0" y="0"/>
            <a:ext cx="12191999" cy="6857999"/>
          </a:xfrm>
        </p:spPr>
      </p:pic>
      <p:sp>
        <p:nvSpPr>
          <p:cNvPr id="4" name="Espace réservé du texte 3"/>
          <p:cNvSpPr>
            <a:spLocks noGrp="1"/>
          </p:cNvSpPr>
          <p:nvPr>
            <p:ph type="body" idx="10"/>
          </p:nvPr>
        </p:nvSpPr>
        <p:spPr>
          <a:xfrm>
            <a:off x="2219663" y="3428999"/>
            <a:ext cx="7752674" cy="1201271"/>
          </a:xfrm>
        </p:spPr>
        <p:txBody>
          <a:bodyPr>
            <a:normAutofit/>
          </a:bodyPr>
          <a:lstStyle/>
          <a:p>
            <a:pPr algn="ctr"/>
            <a:r>
              <a:rPr lang="fr-FR" dirty="0"/>
              <a:t>Ce qui ne change pas </a:t>
            </a:r>
          </a:p>
          <a:p>
            <a:pPr algn="ctr"/>
            <a:r>
              <a:rPr lang="fr-FR" sz="2400" b="1" dirty="0"/>
              <a:t>Les avantages liés à la reconnaissance</a:t>
            </a:r>
            <a:br>
              <a:rPr lang="fr-FR" sz="2400" b="1" dirty="0"/>
            </a:br>
            <a:r>
              <a:rPr lang="fr-FR" sz="2400" b="1" dirty="0" smtClean="0"/>
              <a:t>d’Initiative d’</a:t>
            </a:r>
            <a:r>
              <a:rPr lang="fr-FR" sz="2400" b="1" dirty="0" err="1" smtClean="0"/>
              <a:t>Economie</a:t>
            </a:r>
            <a:r>
              <a:rPr lang="fr-FR" sz="2400" b="1" dirty="0" smtClean="0"/>
              <a:t> sociale (anciennement PPEI)</a:t>
            </a:r>
            <a:endParaRPr lang="fr-FR" sz="2400" dirty="0" smtClean="0"/>
          </a:p>
          <a:p>
            <a:pPr lvl="0" algn="ctr"/>
            <a:endParaRPr lang="fr-FR" dirty="0"/>
          </a:p>
        </p:txBody>
      </p:sp>
    </p:spTree>
    <p:extLst>
      <p:ext uri="{BB962C8B-B14F-4D97-AF65-F5344CB8AC3E}">
        <p14:creationId xmlns:p14="http://schemas.microsoft.com/office/powerpoint/2010/main" val="63532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wd">
                                    <p:tmPct val="10000"/>
                                  </p:iterate>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p:cTn id="16"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Espace réservé pour une image  10"/>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p:pic>
      <p:sp>
        <p:nvSpPr>
          <p:cNvPr id="8" name="Titre 7"/>
          <p:cNvSpPr>
            <a:spLocks noGrp="1"/>
          </p:cNvSpPr>
          <p:nvPr>
            <p:ph type="title"/>
          </p:nvPr>
        </p:nvSpPr>
        <p:spPr>
          <a:xfrm>
            <a:off x="4340646" y="2846539"/>
            <a:ext cx="5305378" cy="557410"/>
          </a:xfrm>
        </p:spPr>
        <p:txBody>
          <a:bodyPr>
            <a:normAutofit fontScale="90000"/>
          </a:bodyPr>
          <a:lstStyle/>
          <a:p>
            <a:pPr lvl="0"/>
            <a:r>
              <a:rPr lang="fr-FR" dirty="0"/>
              <a:t>LE RENOUVELLEMENT DE L’AGRÉMENT</a:t>
            </a:r>
          </a:p>
        </p:txBody>
      </p:sp>
      <p:sp>
        <p:nvSpPr>
          <p:cNvPr id="10" name="Espace réservé du texte 9"/>
          <p:cNvSpPr>
            <a:spLocks noGrp="1"/>
          </p:cNvSpPr>
          <p:nvPr>
            <p:ph type="body" idx="10"/>
          </p:nvPr>
        </p:nvSpPr>
        <p:spPr/>
        <p:txBody>
          <a:bodyPr/>
          <a:lstStyle/>
          <a:p>
            <a:r>
              <a:rPr lang="fr-FR" dirty="0"/>
              <a:t>Si votre demande d’agrément est acceptée, l’agrément obtenu sera valable pour 2 ans. Après ces 2 années, il devra être renouvelé pour une nouvelle période de 4 ans en remplissant une nouvelle demande via formulaire dématérialisé.</a:t>
            </a:r>
          </a:p>
        </p:txBody>
      </p:sp>
      <p:pic>
        <p:nvPicPr>
          <p:cNvPr id="12" name="Image 11"/>
          <p:cNvPicPr>
            <a:picLocks noChangeAspect="1"/>
          </p:cNvPicPr>
          <p:nvPr/>
        </p:nvPicPr>
        <p:blipFill rotWithShape="1">
          <a:blip r:embed="rId3">
            <a:extLst>
              <a:ext uri="{28A0092B-C50C-407E-A947-70E740481C1C}">
                <a14:useLocalDpi xmlns:a14="http://schemas.microsoft.com/office/drawing/2010/main" val="0"/>
              </a:ext>
            </a:extLst>
          </a:blip>
          <a:srcRect l="38862" t="37313" r="35757" b="40518"/>
          <a:stretch/>
        </p:blipFill>
        <p:spPr>
          <a:xfrm>
            <a:off x="2776251" y="2456762"/>
            <a:ext cx="1740665" cy="1520327"/>
          </a:xfrm>
          <a:prstGeom prst="rect">
            <a:avLst/>
          </a:prstGeom>
        </p:spPr>
      </p:pic>
    </p:spTree>
    <p:extLst>
      <p:ext uri="{BB962C8B-B14F-4D97-AF65-F5344CB8AC3E}">
        <p14:creationId xmlns:p14="http://schemas.microsoft.com/office/powerpoint/2010/main" val="41218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wd">
                                    <p:tmPct val="10000"/>
                                  </p:iterate>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10">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1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1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er 11"/>
          <p:cNvGrpSpPr/>
          <p:nvPr/>
        </p:nvGrpSpPr>
        <p:grpSpPr>
          <a:xfrm>
            <a:off x="2976281" y="2938641"/>
            <a:ext cx="7117976" cy="2017226"/>
            <a:chOff x="1527876" y="5249088"/>
            <a:chExt cx="2958093" cy="838320"/>
          </a:xfrm>
        </p:grpSpPr>
        <p:sp>
          <p:nvSpPr>
            <p:cNvPr id="19" name="Triangle 18"/>
            <p:cNvSpPr/>
            <p:nvPr/>
          </p:nvSpPr>
          <p:spPr>
            <a:xfrm>
              <a:off x="2950091" y="5729178"/>
              <a:ext cx="113355" cy="9772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19"/>
            <p:cNvCxnSpPr/>
            <p:nvPr/>
          </p:nvCxnSpPr>
          <p:spPr>
            <a:xfrm flipV="1">
              <a:off x="3006197" y="5249088"/>
              <a:ext cx="5092" cy="679272"/>
            </a:xfrm>
            <a:prstGeom prst="line">
              <a:avLst/>
            </a:prstGeom>
            <a:ln w="158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9838" y="5816373"/>
              <a:ext cx="2876130" cy="271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527876" y="5804391"/>
              <a:ext cx="2958093" cy="268603"/>
            </a:xfrm>
            <a:prstGeom prst="rect">
              <a:avLst/>
            </a:prstGeom>
            <a:noFill/>
          </p:spPr>
          <p:txBody>
            <a:bodyPr wrap="square" rtlCol="0">
              <a:spAutoFit/>
            </a:bodyPr>
            <a:lstStyle/>
            <a:p>
              <a:pPr algn="ctr"/>
              <a:r>
                <a:rPr lang="fr-FR" b="1" dirty="0">
                  <a:solidFill>
                    <a:schemeClr val="bg1"/>
                  </a:solidFill>
                </a:rPr>
                <a:t>Au bout de la 6</a:t>
              </a:r>
              <a:r>
                <a:rPr lang="fr-FR" b="1" baseline="30000" dirty="0">
                  <a:solidFill>
                    <a:schemeClr val="bg1"/>
                  </a:solidFill>
                </a:rPr>
                <a:t>ème</a:t>
              </a:r>
              <a:r>
                <a:rPr lang="fr-FR" b="1" dirty="0">
                  <a:solidFill>
                    <a:schemeClr val="bg1"/>
                  </a:solidFill>
                </a:rPr>
                <a:t> année, l’agrément sera renouvelé</a:t>
              </a:r>
              <a:br>
                <a:rPr lang="fr-FR" b="1" dirty="0">
                  <a:solidFill>
                    <a:schemeClr val="bg1"/>
                  </a:solidFill>
                </a:rPr>
              </a:br>
              <a:r>
                <a:rPr lang="fr-FR" b="1" dirty="0">
                  <a:solidFill>
                    <a:schemeClr val="bg1"/>
                  </a:solidFill>
                </a:rPr>
                <a:t>pour une durée indéterminée.</a:t>
              </a:r>
            </a:p>
          </p:txBody>
        </p:sp>
      </p:grpSp>
      <p:sp>
        <p:nvSpPr>
          <p:cNvPr id="2" name="Titre 1"/>
          <p:cNvSpPr>
            <a:spLocks noGrp="1"/>
          </p:cNvSpPr>
          <p:nvPr>
            <p:ph type="title"/>
          </p:nvPr>
        </p:nvSpPr>
        <p:spPr>
          <a:xfrm>
            <a:off x="838200" y="958468"/>
            <a:ext cx="8587740" cy="507078"/>
          </a:xfrm>
        </p:spPr>
        <p:txBody>
          <a:bodyPr/>
          <a:lstStyle/>
          <a:p>
            <a:r>
              <a:rPr lang="fr-FR" dirty="0">
                <a:latin typeface="+mj-lt"/>
              </a:rPr>
              <a:t>Le renouvellement de l’agrément</a:t>
            </a:r>
            <a:endParaRPr lang="fr-FR" dirty="0"/>
          </a:p>
        </p:txBody>
      </p:sp>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8</a:t>
            </a:fld>
            <a:endParaRPr lang="fr-FR" dirty="0"/>
          </a:p>
        </p:txBody>
      </p:sp>
      <p:sp>
        <p:nvSpPr>
          <p:cNvPr id="23" name="Rectangle 22"/>
          <p:cNvSpPr/>
          <p:nvPr/>
        </p:nvSpPr>
        <p:spPr>
          <a:xfrm>
            <a:off x="998963" y="225334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230316" y="2194486"/>
            <a:ext cx="9667327" cy="707886"/>
          </a:xfrm>
          <a:prstGeom prst="rect">
            <a:avLst/>
          </a:prstGeom>
          <a:noFill/>
        </p:spPr>
        <p:txBody>
          <a:bodyPr wrap="square" rtlCol="0">
            <a:spAutoFit/>
          </a:bodyPr>
          <a:lstStyle/>
          <a:p>
            <a:r>
              <a:rPr lang="fr-FR" sz="2000" b="1" dirty="0">
                <a:solidFill>
                  <a:schemeClr val="tx1">
                    <a:lumMod val="50000"/>
                    <a:lumOff val="50000"/>
                  </a:schemeClr>
                </a:solidFill>
              </a:rPr>
              <a:t>Après ces 2 années, il devra être renouvelé pour une nouvelle période de 4 ans en remplissant une nouvelle demande via formulaire dématérialisé. </a:t>
            </a:r>
          </a:p>
        </p:txBody>
      </p:sp>
      <p:sp>
        <p:nvSpPr>
          <p:cNvPr id="39" name="Espace réservé du texte 6"/>
          <p:cNvSpPr>
            <a:spLocks noGrp="1"/>
          </p:cNvSpPr>
          <p:nvPr>
            <p:ph type="body" sz="half" idx="2"/>
          </p:nvPr>
        </p:nvSpPr>
        <p:spPr>
          <a:xfrm>
            <a:off x="839788" y="1498596"/>
            <a:ext cx="9602721" cy="282960"/>
          </a:xfrm>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spTree>
    <p:extLst>
      <p:ext uri="{BB962C8B-B14F-4D97-AF65-F5344CB8AC3E}">
        <p14:creationId xmlns:p14="http://schemas.microsoft.com/office/powerpoint/2010/main" val="80729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58468"/>
            <a:ext cx="8587740" cy="507078"/>
          </a:xfrm>
        </p:spPr>
        <p:txBody>
          <a:bodyPr/>
          <a:lstStyle/>
          <a:p>
            <a:r>
              <a:rPr lang="fr-FR" dirty="0">
                <a:latin typeface="+mj-lt"/>
              </a:rPr>
              <a:t>Le renouvellement de l’agrément</a:t>
            </a:r>
            <a:endParaRPr lang="fr-FR" dirty="0"/>
          </a:p>
        </p:txBody>
      </p:sp>
      <p:sp>
        <p:nvSpPr>
          <p:cNvPr id="4" name="Espace réservé de la date 3"/>
          <p:cNvSpPr>
            <a:spLocks noGrp="1"/>
          </p:cNvSpPr>
          <p:nvPr>
            <p:ph type="dt" sz="half" idx="10"/>
          </p:nvPr>
        </p:nvSpPr>
        <p:spPr/>
        <p:txBody>
          <a:bodyPr/>
          <a:lstStyle/>
          <a:p>
            <a:fld id="{E836E4EF-599A-C748-8146-2695F62C24A9}" type="datetime1">
              <a:rPr lang="fr-BE" smtClean="0"/>
              <a:pPr/>
              <a:t>21/06/2017</a:t>
            </a:fld>
            <a:endParaRPr lang="fr-FR" dirty="0"/>
          </a:p>
        </p:txBody>
      </p:sp>
      <p:sp>
        <p:nvSpPr>
          <p:cNvPr id="5" name="Espace réservé du pied de page 4"/>
          <p:cNvSpPr>
            <a:spLocks noGrp="1"/>
          </p:cNvSpPr>
          <p:nvPr>
            <p:ph type="ftr" sz="quarter" idx="11"/>
          </p:nvPr>
        </p:nvSpPr>
        <p:spPr/>
        <p:txBody>
          <a:bodyPr/>
          <a:lstStyle/>
          <a:p>
            <a:r>
              <a:rPr lang="fr-FR"/>
              <a:t>DIRECTION GÉNÉRALE OPÉRATIONNELLE DE L'ÉCONOMIE, DE L'EMPLOI ET DE LA RECHERCHE</a:t>
            </a:r>
            <a:endParaRPr lang="fr-FR" dirty="0"/>
          </a:p>
        </p:txBody>
      </p:sp>
      <p:sp>
        <p:nvSpPr>
          <p:cNvPr id="6" name="Espace réservé du numéro de diapositive 5"/>
          <p:cNvSpPr>
            <a:spLocks noGrp="1"/>
          </p:cNvSpPr>
          <p:nvPr>
            <p:ph type="sldNum" sz="quarter" idx="12"/>
          </p:nvPr>
        </p:nvSpPr>
        <p:spPr/>
        <p:txBody>
          <a:bodyPr/>
          <a:lstStyle/>
          <a:p>
            <a:fld id="{2FE55DE8-3208-CF40-A159-DEE1B5418F10}" type="slidenum">
              <a:rPr lang="fr-FR" smtClean="0"/>
              <a:pPr/>
              <a:t>9</a:t>
            </a:fld>
            <a:endParaRPr lang="fr-FR" dirty="0"/>
          </a:p>
        </p:txBody>
      </p:sp>
      <p:sp>
        <p:nvSpPr>
          <p:cNvPr id="23" name="Rectangle 22"/>
          <p:cNvSpPr/>
          <p:nvPr/>
        </p:nvSpPr>
        <p:spPr>
          <a:xfrm>
            <a:off x="998963" y="2253341"/>
            <a:ext cx="231354" cy="23135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1230316" y="2194486"/>
            <a:ext cx="9667327" cy="400110"/>
          </a:xfrm>
          <a:prstGeom prst="rect">
            <a:avLst/>
          </a:prstGeom>
          <a:noFill/>
        </p:spPr>
        <p:txBody>
          <a:bodyPr wrap="square" rtlCol="0">
            <a:spAutoFit/>
          </a:bodyPr>
          <a:lstStyle/>
          <a:p>
            <a:r>
              <a:rPr lang="fr-FR" sz="2000" b="1" dirty="0">
                <a:solidFill>
                  <a:schemeClr val="tx1">
                    <a:lumMod val="50000"/>
                    <a:lumOff val="50000"/>
                  </a:schemeClr>
                </a:solidFill>
              </a:rPr>
              <a:t>Au bout de la 6</a:t>
            </a:r>
            <a:r>
              <a:rPr lang="fr-FR" sz="2000" b="1" baseline="30000" dirty="0">
                <a:solidFill>
                  <a:schemeClr val="tx1">
                    <a:lumMod val="50000"/>
                    <a:lumOff val="50000"/>
                  </a:schemeClr>
                </a:solidFill>
              </a:rPr>
              <a:t>ème</a:t>
            </a:r>
            <a:r>
              <a:rPr lang="fr-FR" sz="2000" b="1" dirty="0">
                <a:solidFill>
                  <a:schemeClr val="tx1">
                    <a:lumMod val="50000"/>
                    <a:lumOff val="50000"/>
                  </a:schemeClr>
                </a:solidFill>
              </a:rPr>
              <a:t> année, l’agrément sera renouvelé pour une durée indéterminée.</a:t>
            </a:r>
          </a:p>
        </p:txBody>
      </p:sp>
      <p:sp>
        <p:nvSpPr>
          <p:cNvPr id="39" name="Espace réservé du texte 6"/>
          <p:cNvSpPr>
            <a:spLocks noGrp="1"/>
          </p:cNvSpPr>
          <p:nvPr>
            <p:ph type="body" sz="half" idx="2"/>
          </p:nvPr>
        </p:nvSpPr>
        <p:spPr>
          <a:xfrm>
            <a:off x="839788" y="1498596"/>
            <a:ext cx="9602721" cy="282960"/>
          </a:xfrm>
        </p:spPr>
        <p:txBody>
          <a:bodyPr>
            <a:normAutofit fontScale="92500" lnSpcReduction="10000"/>
          </a:bodyPr>
          <a:lstStyle/>
          <a:p>
            <a:r>
              <a:rPr lang="fr-FR" dirty="0" smtClean="0"/>
              <a:t>Les Initiatives d’</a:t>
            </a:r>
            <a:r>
              <a:rPr lang="fr-FR" dirty="0" err="1" smtClean="0"/>
              <a:t>Economie</a:t>
            </a:r>
            <a:r>
              <a:rPr lang="fr-FR" dirty="0" smtClean="0"/>
              <a:t> sociale (anciennement PPEI)</a:t>
            </a:r>
            <a:endParaRPr lang="fr-FR" dirty="0"/>
          </a:p>
        </p:txBody>
      </p:sp>
      <p:grpSp>
        <p:nvGrpSpPr>
          <p:cNvPr id="3" name="Group 2">
            <a:extLst>
              <a:ext uri="{FF2B5EF4-FFF2-40B4-BE49-F238E27FC236}">
                <a16:creationId xmlns:a16="http://schemas.microsoft.com/office/drawing/2014/main" xmlns="" id="{A8973234-2FC8-4BE5-A5A0-5100D36C7D16}"/>
              </a:ext>
            </a:extLst>
          </p:cNvPr>
          <p:cNvGrpSpPr/>
          <p:nvPr/>
        </p:nvGrpSpPr>
        <p:grpSpPr>
          <a:xfrm>
            <a:off x="889345" y="3034379"/>
            <a:ext cx="10634061" cy="2280039"/>
            <a:chOff x="889345" y="3034379"/>
            <a:chExt cx="10634061" cy="2280039"/>
          </a:xfrm>
        </p:grpSpPr>
        <p:cxnSp>
          <p:nvCxnSpPr>
            <p:cNvPr id="41" name="Connecteur droit 21">
              <a:extLst>
                <a:ext uri="{FF2B5EF4-FFF2-40B4-BE49-F238E27FC236}">
                  <a16:creationId xmlns:a16="http://schemas.microsoft.com/office/drawing/2014/main" xmlns="" id="{F47BD56E-ADE0-4F24-9FAC-AF8997B8D0D6}"/>
                </a:ext>
              </a:extLst>
            </p:cNvPr>
            <p:cNvCxnSpPr>
              <a:cxnSpLocks/>
            </p:cNvCxnSpPr>
            <p:nvPr/>
          </p:nvCxnSpPr>
          <p:spPr>
            <a:xfrm flipV="1">
              <a:off x="1069566" y="4955176"/>
              <a:ext cx="10252817" cy="29838"/>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xmlns="" id="{93439357-1DC6-41D4-9E2D-3B9988E27727}"/>
                </a:ext>
              </a:extLst>
            </p:cNvPr>
            <p:cNvSpPr/>
            <p:nvPr/>
          </p:nvSpPr>
          <p:spPr>
            <a:xfrm>
              <a:off x="1069554" y="4655608"/>
              <a:ext cx="1254546" cy="6588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54">
              <a:extLst>
                <a:ext uri="{FF2B5EF4-FFF2-40B4-BE49-F238E27FC236}">
                  <a16:creationId xmlns:a16="http://schemas.microsoft.com/office/drawing/2014/main" xmlns="" id="{0751EE71-0024-4087-899B-613CF4E613DD}"/>
                </a:ext>
              </a:extLst>
            </p:cNvPr>
            <p:cNvSpPr/>
            <p:nvPr/>
          </p:nvSpPr>
          <p:spPr>
            <a:xfrm>
              <a:off x="4509574" y="4655608"/>
              <a:ext cx="1254546" cy="6588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a:extLst>
                <a:ext uri="{FF2B5EF4-FFF2-40B4-BE49-F238E27FC236}">
                  <a16:creationId xmlns:a16="http://schemas.microsoft.com/office/drawing/2014/main" xmlns="" id="{647E7087-A5FD-4816-8482-A0D83AD6F527}"/>
                </a:ext>
              </a:extLst>
            </p:cNvPr>
            <p:cNvSpPr/>
            <p:nvPr/>
          </p:nvSpPr>
          <p:spPr>
            <a:xfrm>
              <a:off x="8364837" y="4655608"/>
              <a:ext cx="1468550" cy="6588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30">
              <a:extLst>
                <a:ext uri="{FF2B5EF4-FFF2-40B4-BE49-F238E27FC236}">
                  <a16:creationId xmlns:a16="http://schemas.microsoft.com/office/drawing/2014/main" xmlns="" id="{0B4D62C9-C7C3-450C-847A-AACD5FAC9251}"/>
                </a:ext>
              </a:extLst>
            </p:cNvPr>
            <p:cNvSpPr txBox="1"/>
            <p:nvPr/>
          </p:nvSpPr>
          <p:spPr>
            <a:xfrm>
              <a:off x="1049890" y="4713230"/>
              <a:ext cx="1304156" cy="523220"/>
            </a:xfrm>
            <a:prstGeom prst="rect">
              <a:avLst/>
            </a:prstGeom>
            <a:noFill/>
          </p:spPr>
          <p:txBody>
            <a:bodyPr wrap="square" rtlCol="0">
              <a:spAutoFit/>
            </a:bodyPr>
            <a:lstStyle/>
            <a:p>
              <a:pPr algn="ctr"/>
              <a:r>
                <a:rPr lang="fr-FR" sz="1400" b="1" dirty="0">
                  <a:solidFill>
                    <a:schemeClr val="bg1"/>
                  </a:solidFill>
                </a:rPr>
                <a:t>Formulaire d’agrément</a:t>
              </a:r>
              <a:endParaRPr lang="fr-FR" sz="1100" i="1" dirty="0">
                <a:solidFill>
                  <a:schemeClr val="bg1"/>
                </a:solidFill>
              </a:endParaRPr>
            </a:p>
          </p:txBody>
        </p:sp>
        <p:sp>
          <p:nvSpPr>
            <p:cNvPr id="65" name="ZoneTexte 32">
              <a:extLst>
                <a:ext uri="{FF2B5EF4-FFF2-40B4-BE49-F238E27FC236}">
                  <a16:creationId xmlns:a16="http://schemas.microsoft.com/office/drawing/2014/main" xmlns="" id="{29AC3B12-727F-424F-863D-B478AA689F80}"/>
                </a:ext>
              </a:extLst>
            </p:cNvPr>
            <p:cNvSpPr txBox="1"/>
            <p:nvPr/>
          </p:nvSpPr>
          <p:spPr>
            <a:xfrm>
              <a:off x="4440750" y="4715201"/>
              <a:ext cx="1415638" cy="523220"/>
            </a:xfrm>
            <a:prstGeom prst="rect">
              <a:avLst/>
            </a:prstGeom>
            <a:noFill/>
          </p:spPr>
          <p:txBody>
            <a:bodyPr wrap="square" rtlCol="0">
              <a:spAutoFit/>
            </a:bodyPr>
            <a:lstStyle/>
            <a:p>
              <a:pPr algn="ctr"/>
              <a:r>
                <a:rPr lang="fr-FR" sz="1400" b="1" dirty="0">
                  <a:solidFill>
                    <a:schemeClr val="bg1"/>
                  </a:solidFill>
                </a:rPr>
                <a:t>Formulaire de renouvellement</a:t>
              </a:r>
              <a:endParaRPr lang="fr-FR" sz="1100" i="1" dirty="0">
                <a:solidFill>
                  <a:schemeClr val="bg1"/>
                </a:solidFill>
              </a:endParaRPr>
            </a:p>
          </p:txBody>
        </p:sp>
        <p:sp>
          <p:nvSpPr>
            <p:cNvPr id="66" name="ZoneTexte 34">
              <a:extLst>
                <a:ext uri="{FF2B5EF4-FFF2-40B4-BE49-F238E27FC236}">
                  <a16:creationId xmlns:a16="http://schemas.microsoft.com/office/drawing/2014/main" xmlns="" id="{82E582C5-B779-45F8-9C70-D9F3FDEF03DA}"/>
                </a:ext>
              </a:extLst>
            </p:cNvPr>
            <p:cNvSpPr txBox="1"/>
            <p:nvPr/>
          </p:nvSpPr>
          <p:spPr>
            <a:xfrm>
              <a:off x="8411557" y="4708485"/>
              <a:ext cx="1375110" cy="523220"/>
            </a:xfrm>
            <a:prstGeom prst="rect">
              <a:avLst/>
            </a:prstGeom>
            <a:noFill/>
          </p:spPr>
          <p:txBody>
            <a:bodyPr wrap="square" rtlCol="0">
              <a:spAutoFit/>
            </a:bodyPr>
            <a:lstStyle/>
            <a:p>
              <a:pPr algn="ctr"/>
              <a:r>
                <a:rPr lang="fr-FR" sz="1400" b="1" dirty="0">
                  <a:solidFill>
                    <a:schemeClr val="bg1"/>
                  </a:solidFill>
                </a:rPr>
                <a:t>Formulaire de renouvellement</a:t>
              </a:r>
              <a:endParaRPr lang="fr-FR" sz="1100" i="1" dirty="0">
                <a:solidFill>
                  <a:schemeClr val="bg1"/>
                </a:solidFill>
              </a:endParaRPr>
            </a:p>
          </p:txBody>
        </p:sp>
        <p:sp>
          <p:nvSpPr>
            <p:cNvPr id="67" name="Triangle 36">
              <a:extLst>
                <a:ext uri="{FF2B5EF4-FFF2-40B4-BE49-F238E27FC236}">
                  <a16:creationId xmlns:a16="http://schemas.microsoft.com/office/drawing/2014/main" xmlns="" id="{6BF02CF7-E451-41E2-89F9-91F4C265F635}"/>
                </a:ext>
              </a:extLst>
            </p:cNvPr>
            <p:cNvSpPr/>
            <p:nvPr/>
          </p:nvSpPr>
          <p:spPr>
            <a:xfrm>
              <a:off x="1293817" y="4457700"/>
              <a:ext cx="229573" cy="1979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Triangle 37">
              <a:extLst>
                <a:ext uri="{FF2B5EF4-FFF2-40B4-BE49-F238E27FC236}">
                  <a16:creationId xmlns:a16="http://schemas.microsoft.com/office/drawing/2014/main" xmlns="" id="{EE8B0765-BADD-42C5-BB30-91B2DCF1DE64}"/>
                </a:ext>
              </a:extLst>
            </p:cNvPr>
            <p:cNvSpPr/>
            <p:nvPr/>
          </p:nvSpPr>
          <p:spPr>
            <a:xfrm rot="16200000">
              <a:off x="3027585" y="4797515"/>
              <a:ext cx="229573" cy="1979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Triangle 39">
              <a:extLst>
                <a:ext uri="{FF2B5EF4-FFF2-40B4-BE49-F238E27FC236}">
                  <a16:creationId xmlns:a16="http://schemas.microsoft.com/office/drawing/2014/main" xmlns="" id="{2218DDA6-2120-4B8A-A728-D79542A73EC8}"/>
                </a:ext>
              </a:extLst>
            </p:cNvPr>
            <p:cNvSpPr/>
            <p:nvPr/>
          </p:nvSpPr>
          <p:spPr>
            <a:xfrm>
              <a:off x="4621705" y="4457700"/>
              <a:ext cx="229573" cy="19790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41">
              <a:extLst>
                <a:ext uri="{FF2B5EF4-FFF2-40B4-BE49-F238E27FC236}">
                  <a16:creationId xmlns:a16="http://schemas.microsoft.com/office/drawing/2014/main" xmlns="" id="{55CD10D5-9A14-4E00-8A7A-340038F28741}"/>
                </a:ext>
              </a:extLst>
            </p:cNvPr>
            <p:cNvSpPr/>
            <p:nvPr/>
          </p:nvSpPr>
          <p:spPr>
            <a:xfrm>
              <a:off x="889345" y="3034379"/>
              <a:ext cx="1097414" cy="10974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1" name="Connecteur droit 42">
              <a:extLst>
                <a:ext uri="{FF2B5EF4-FFF2-40B4-BE49-F238E27FC236}">
                  <a16:creationId xmlns:a16="http://schemas.microsoft.com/office/drawing/2014/main" xmlns="" id="{E2667A52-E252-4613-AEB6-05DECB62B12C}"/>
                </a:ext>
              </a:extLst>
            </p:cNvPr>
            <p:cNvCxnSpPr>
              <a:stCxn id="67" idx="3"/>
            </p:cNvCxnSpPr>
            <p:nvPr/>
          </p:nvCxnSpPr>
          <p:spPr>
            <a:xfrm flipH="1" flipV="1">
              <a:off x="1401949" y="3988177"/>
              <a:ext cx="6655" cy="667431"/>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sp>
          <p:nvSpPr>
            <p:cNvPr id="72" name="ZoneTexte 43">
              <a:extLst>
                <a:ext uri="{FF2B5EF4-FFF2-40B4-BE49-F238E27FC236}">
                  <a16:creationId xmlns:a16="http://schemas.microsoft.com/office/drawing/2014/main" xmlns="" id="{F10BD4F9-B8D9-4403-A0E3-75FD26251A96}"/>
                </a:ext>
              </a:extLst>
            </p:cNvPr>
            <p:cNvSpPr txBox="1"/>
            <p:nvPr/>
          </p:nvSpPr>
          <p:spPr>
            <a:xfrm>
              <a:off x="889346" y="3298993"/>
              <a:ext cx="1097414" cy="584775"/>
            </a:xfrm>
            <a:prstGeom prst="rect">
              <a:avLst/>
            </a:prstGeom>
            <a:noFill/>
          </p:spPr>
          <p:txBody>
            <a:bodyPr wrap="square" rtlCol="0">
              <a:spAutoFit/>
            </a:bodyPr>
            <a:lstStyle/>
            <a:p>
              <a:pPr algn="ctr"/>
              <a:r>
                <a:rPr lang="fr-FR" sz="1600" b="1" dirty="0">
                  <a:solidFill>
                    <a:schemeClr val="bg1"/>
                  </a:solidFill>
                </a:rPr>
                <a:t>Demande initiale</a:t>
              </a:r>
              <a:endParaRPr lang="fr-FR" sz="1600" i="1" dirty="0">
                <a:solidFill>
                  <a:schemeClr val="bg1"/>
                </a:solidFill>
              </a:endParaRPr>
            </a:p>
          </p:txBody>
        </p:sp>
        <p:cxnSp>
          <p:nvCxnSpPr>
            <p:cNvPr id="73" name="Connecteur droit 44">
              <a:extLst>
                <a:ext uri="{FF2B5EF4-FFF2-40B4-BE49-F238E27FC236}">
                  <a16:creationId xmlns:a16="http://schemas.microsoft.com/office/drawing/2014/main" xmlns="" id="{B4086CCF-E8E9-4038-932A-E34CA33B4B70}"/>
                </a:ext>
              </a:extLst>
            </p:cNvPr>
            <p:cNvCxnSpPr/>
            <p:nvPr/>
          </p:nvCxnSpPr>
          <p:spPr>
            <a:xfrm flipH="1" flipV="1">
              <a:off x="3324494" y="4471608"/>
              <a:ext cx="1" cy="523815"/>
            </a:xfrm>
            <a:prstGeom prst="line">
              <a:avLst/>
            </a:prstGeom>
            <a:ln w="158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74" name="Ellipse 45">
              <a:extLst>
                <a:ext uri="{FF2B5EF4-FFF2-40B4-BE49-F238E27FC236}">
                  <a16:creationId xmlns:a16="http://schemas.microsoft.com/office/drawing/2014/main" xmlns="" id="{1661403F-7171-4C1C-9252-8586F3185EE3}"/>
                </a:ext>
              </a:extLst>
            </p:cNvPr>
            <p:cNvSpPr/>
            <p:nvPr/>
          </p:nvSpPr>
          <p:spPr>
            <a:xfrm>
              <a:off x="2934576" y="3814046"/>
              <a:ext cx="779836" cy="7798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ZoneTexte 46">
              <a:extLst>
                <a:ext uri="{FF2B5EF4-FFF2-40B4-BE49-F238E27FC236}">
                  <a16:creationId xmlns:a16="http://schemas.microsoft.com/office/drawing/2014/main" xmlns="" id="{D37ECB61-2FAB-4855-8B52-3A4C1174B17C}"/>
                </a:ext>
              </a:extLst>
            </p:cNvPr>
            <p:cNvSpPr txBox="1"/>
            <p:nvPr/>
          </p:nvSpPr>
          <p:spPr>
            <a:xfrm>
              <a:off x="2934576" y="4012858"/>
              <a:ext cx="779836" cy="338554"/>
            </a:xfrm>
            <a:prstGeom prst="rect">
              <a:avLst/>
            </a:prstGeom>
            <a:noFill/>
          </p:spPr>
          <p:txBody>
            <a:bodyPr wrap="square" rtlCol="0">
              <a:spAutoFit/>
            </a:bodyPr>
            <a:lstStyle/>
            <a:p>
              <a:pPr algn="ctr"/>
              <a:r>
                <a:rPr lang="fr-FR" sz="1600" b="1" dirty="0">
                  <a:solidFill>
                    <a:schemeClr val="bg1"/>
                  </a:solidFill>
                </a:rPr>
                <a:t>2 ans</a:t>
              </a:r>
              <a:endParaRPr lang="fr-FR" sz="1600" i="1" dirty="0">
                <a:solidFill>
                  <a:schemeClr val="bg1"/>
                </a:solidFill>
              </a:endParaRPr>
            </a:p>
          </p:txBody>
        </p:sp>
        <p:cxnSp>
          <p:nvCxnSpPr>
            <p:cNvPr id="76" name="Connecteur droit 47">
              <a:extLst>
                <a:ext uri="{FF2B5EF4-FFF2-40B4-BE49-F238E27FC236}">
                  <a16:creationId xmlns:a16="http://schemas.microsoft.com/office/drawing/2014/main" xmlns="" id="{4F0E8182-971A-4D36-B05C-AA445A1AC717}"/>
                </a:ext>
              </a:extLst>
            </p:cNvPr>
            <p:cNvCxnSpPr/>
            <p:nvPr/>
          </p:nvCxnSpPr>
          <p:spPr>
            <a:xfrm flipH="1" flipV="1">
              <a:off x="4736868" y="4131793"/>
              <a:ext cx="1" cy="523815"/>
            </a:xfrm>
            <a:prstGeom prst="line">
              <a:avLst/>
            </a:prstGeom>
            <a:ln w="15875">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77" name="Ellipse 48">
              <a:extLst>
                <a:ext uri="{FF2B5EF4-FFF2-40B4-BE49-F238E27FC236}">
                  <a16:creationId xmlns:a16="http://schemas.microsoft.com/office/drawing/2014/main" xmlns="" id="{80BA69DD-5ECA-4189-98EC-F674AFDF54D6}"/>
                </a:ext>
              </a:extLst>
            </p:cNvPr>
            <p:cNvSpPr/>
            <p:nvPr/>
          </p:nvSpPr>
          <p:spPr>
            <a:xfrm>
              <a:off x="4238105" y="3445395"/>
              <a:ext cx="1020026" cy="102002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49">
              <a:extLst>
                <a:ext uri="{FF2B5EF4-FFF2-40B4-BE49-F238E27FC236}">
                  <a16:creationId xmlns:a16="http://schemas.microsoft.com/office/drawing/2014/main" xmlns="" id="{AC4D47B9-27D1-4723-AB45-805495B28C00}"/>
                </a:ext>
              </a:extLst>
            </p:cNvPr>
            <p:cNvSpPr txBox="1"/>
            <p:nvPr/>
          </p:nvSpPr>
          <p:spPr>
            <a:xfrm>
              <a:off x="4188315" y="3673043"/>
              <a:ext cx="1121626" cy="502702"/>
            </a:xfrm>
            <a:prstGeom prst="rect">
              <a:avLst/>
            </a:prstGeom>
            <a:noFill/>
          </p:spPr>
          <p:txBody>
            <a:bodyPr wrap="square" rtlCol="0">
              <a:spAutoFit/>
            </a:bodyPr>
            <a:lstStyle/>
            <a:p>
              <a:pPr algn="ctr"/>
              <a:r>
                <a:rPr lang="fr-FR" sz="1600" b="1" dirty="0">
                  <a:solidFill>
                    <a:schemeClr val="bg1"/>
                  </a:solidFill>
                </a:rPr>
                <a:t>1</a:t>
              </a:r>
              <a:r>
                <a:rPr lang="fr-FR" sz="1600" b="1" baseline="30000" dirty="0">
                  <a:solidFill>
                    <a:schemeClr val="bg1"/>
                  </a:solidFill>
                </a:rPr>
                <a:t>er renouvellement</a:t>
              </a:r>
              <a:endParaRPr lang="fr-FR" sz="1600" i="1" baseline="30000" dirty="0">
                <a:solidFill>
                  <a:schemeClr val="bg1"/>
                </a:solidFill>
              </a:endParaRPr>
            </a:p>
          </p:txBody>
        </p:sp>
        <p:sp>
          <p:nvSpPr>
            <p:cNvPr id="79" name="Ellipse 51">
              <a:extLst>
                <a:ext uri="{FF2B5EF4-FFF2-40B4-BE49-F238E27FC236}">
                  <a16:creationId xmlns:a16="http://schemas.microsoft.com/office/drawing/2014/main" xmlns="" id="{6FD02DB0-5CD0-4E60-AC47-DBCAC0E590E6}"/>
                </a:ext>
              </a:extLst>
            </p:cNvPr>
            <p:cNvSpPr/>
            <p:nvPr/>
          </p:nvSpPr>
          <p:spPr>
            <a:xfrm>
              <a:off x="6581669" y="3474231"/>
              <a:ext cx="779836" cy="77983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ZoneTexte 52">
              <a:extLst>
                <a:ext uri="{FF2B5EF4-FFF2-40B4-BE49-F238E27FC236}">
                  <a16:creationId xmlns:a16="http://schemas.microsoft.com/office/drawing/2014/main" xmlns="" id="{6015591A-3691-4128-A437-A011364543BC}"/>
                </a:ext>
              </a:extLst>
            </p:cNvPr>
            <p:cNvSpPr txBox="1"/>
            <p:nvPr/>
          </p:nvSpPr>
          <p:spPr>
            <a:xfrm>
              <a:off x="6581669" y="3673043"/>
              <a:ext cx="779836" cy="338554"/>
            </a:xfrm>
            <a:prstGeom prst="rect">
              <a:avLst/>
            </a:prstGeom>
            <a:noFill/>
          </p:spPr>
          <p:txBody>
            <a:bodyPr wrap="square" rtlCol="0">
              <a:spAutoFit/>
            </a:bodyPr>
            <a:lstStyle/>
            <a:p>
              <a:pPr algn="ctr"/>
              <a:r>
                <a:rPr lang="fr-FR" sz="1600" b="1" dirty="0">
                  <a:solidFill>
                    <a:schemeClr val="bg1"/>
                  </a:solidFill>
                </a:rPr>
                <a:t>4 ans</a:t>
              </a:r>
              <a:endParaRPr lang="fr-FR" sz="1600" i="1" dirty="0">
                <a:solidFill>
                  <a:schemeClr val="bg1"/>
                </a:solidFill>
              </a:endParaRPr>
            </a:p>
          </p:txBody>
        </p:sp>
        <p:cxnSp>
          <p:nvCxnSpPr>
            <p:cNvPr id="81" name="Connecteur droit 53">
              <a:extLst>
                <a:ext uri="{FF2B5EF4-FFF2-40B4-BE49-F238E27FC236}">
                  <a16:creationId xmlns:a16="http://schemas.microsoft.com/office/drawing/2014/main" xmlns="" id="{58E9B807-85D3-4D72-8130-18549D9A9303}"/>
                </a:ext>
              </a:extLst>
            </p:cNvPr>
            <p:cNvCxnSpPr/>
            <p:nvPr/>
          </p:nvCxnSpPr>
          <p:spPr>
            <a:xfrm flipH="1" flipV="1">
              <a:off x="8814161" y="4131793"/>
              <a:ext cx="1" cy="523815"/>
            </a:xfrm>
            <a:prstGeom prst="line">
              <a:avLst/>
            </a:prstGeom>
            <a:ln w="15875">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82" name="Triangle 56">
              <a:extLst>
                <a:ext uri="{FF2B5EF4-FFF2-40B4-BE49-F238E27FC236}">
                  <a16:creationId xmlns:a16="http://schemas.microsoft.com/office/drawing/2014/main" xmlns="" id="{CC7973E4-2EBA-476A-9C37-2D319F1F5B73}"/>
                </a:ext>
              </a:extLst>
            </p:cNvPr>
            <p:cNvSpPr/>
            <p:nvPr/>
          </p:nvSpPr>
          <p:spPr>
            <a:xfrm>
              <a:off x="8697178" y="4457700"/>
              <a:ext cx="229573" cy="197908"/>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Triangle 57">
              <a:extLst>
                <a:ext uri="{FF2B5EF4-FFF2-40B4-BE49-F238E27FC236}">
                  <a16:creationId xmlns:a16="http://schemas.microsoft.com/office/drawing/2014/main" xmlns="" id="{8E411225-1645-4916-803F-CA4D62CB5A08}"/>
                </a:ext>
              </a:extLst>
            </p:cNvPr>
            <p:cNvSpPr/>
            <p:nvPr/>
          </p:nvSpPr>
          <p:spPr>
            <a:xfrm rot="5400000">
              <a:off x="3372804" y="4797515"/>
              <a:ext cx="229573" cy="1979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Triangle 58">
              <a:extLst>
                <a:ext uri="{FF2B5EF4-FFF2-40B4-BE49-F238E27FC236}">
                  <a16:creationId xmlns:a16="http://schemas.microsoft.com/office/drawing/2014/main" xmlns="" id="{0803A48F-8C7B-4EB7-A15A-FA1FA04E3C34}"/>
                </a:ext>
              </a:extLst>
            </p:cNvPr>
            <p:cNvSpPr/>
            <p:nvPr/>
          </p:nvSpPr>
          <p:spPr>
            <a:xfrm rot="16200000">
              <a:off x="6674678" y="4797515"/>
              <a:ext cx="229573" cy="197908"/>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5" name="Connecteur droit 59">
              <a:extLst>
                <a:ext uri="{FF2B5EF4-FFF2-40B4-BE49-F238E27FC236}">
                  <a16:creationId xmlns:a16="http://schemas.microsoft.com/office/drawing/2014/main" xmlns="" id="{B4200664-CDED-4CBC-9057-66F8BC7D94D9}"/>
                </a:ext>
              </a:extLst>
            </p:cNvPr>
            <p:cNvCxnSpPr>
              <a:endCxn id="79" idx="4"/>
            </p:cNvCxnSpPr>
            <p:nvPr/>
          </p:nvCxnSpPr>
          <p:spPr>
            <a:xfrm flipH="1" flipV="1">
              <a:off x="6971587" y="4254067"/>
              <a:ext cx="2" cy="741357"/>
            </a:xfrm>
            <a:prstGeom prst="line">
              <a:avLst/>
            </a:prstGeom>
            <a:ln w="15875">
              <a:solidFill>
                <a:schemeClr val="accent4"/>
              </a:solidFill>
              <a:prstDash val="sysDash"/>
            </a:ln>
          </p:spPr>
          <p:style>
            <a:lnRef idx="1">
              <a:schemeClr val="accent1"/>
            </a:lnRef>
            <a:fillRef idx="0">
              <a:schemeClr val="accent1"/>
            </a:fillRef>
            <a:effectRef idx="0">
              <a:schemeClr val="accent1"/>
            </a:effectRef>
            <a:fontRef idx="minor">
              <a:schemeClr val="tx1"/>
            </a:fontRef>
          </p:style>
        </p:cxnSp>
        <p:sp>
          <p:nvSpPr>
            <p:cNvPr id="86" name="Triangle 60">
              <a:extLst>
                <a:ext uri="{FF2B5EF4-FFF2-40B4-BE49-F238E27FC236}">
                  <a16:creationId xmlns:a16="http://schemas.microsoft.com/office/drawing/2014/main" xmlns="" id="{DAEB15F9-7EEE-409C-B266-6778D7AAB814}"/>
                </a:ext>
              </a:extLst>
            </p:cNvPr>
            <p:cNvSpPr/>
            <p:nvPr/>
          </p:nvSpPr>
          <p:spPr>
            <a:xfrm rot="5400000">
              <a:off x="7019897" y="4797515"/>
              <a:ext cx="229573" cy="197908"/>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Ellipse 62">
              <a:extLst>
                <a:ext uri="{FF2B5EF4-FFF2-40B4-BE49-F238E27FC236}">
                  <a16:creationId xmlns:a16="http://schemas.microsoft.com/office/drawing/2014/main" xmlns="" id="{B3E2C18E-2586-43A2-A3AF-68CFC21F6590}"/>
                </a:ext>
              </a:extLst>
            </p:cNvPr>
            <p:cNvSpPr/>
            <p:nvPr/>
          </p:nvSpPr>
          <p:spPr>
            <a:xfrm>
              <a:off x="8286225" y="3445395"/>
              <a:ext cx="1020026" cy="102002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ZoneTexte 63">
              <a:extLst>
                <a:ext uri="{FF2B5EF4-FFF2-40B4-BE49-F238E27FC236}">
                  <a16:creationId xmlns:a16="http://schemas.microsoft.com/office/drawing/2014/main" xmlns="" id="{BBB0316B-F430-4613-8C78-246E8E80262D}"/>
                </a:ext>
              </a:extLst>
            </p:cNvPr>
            <p:cNvSpPr txBox="1"/>
            <p:nvPr/>
          </p:nvSpPr>
          <p:spPr>
            <a:xfrm>
              <a:off x="8236435" y="3673043"/>
              <a:ext cx="1121626" cy="502702"/>
            </a:xfrm>
            <a:prstGeom prst="rect">
              <a:avLst/>
            </a:prstGeom>
            <a:noFill/>
          </p:spPr>
          <p:txBody>
            <a:bodyPr wrap="square" rtlCol="0">
              <a:spAutoFit/>
            </a:bodyPr>
            <a:lstStyle/>
            <a:p>
              <a:pPr algn="ctr"/>
              <a:r>
                <a:rPr lang="fr-FR" sz="1600" b="1" dirty="0">
                  <a:solidFill>
                    <a:schemeClr val="bg1"/>
                  </a:solidFill>
                </a:rPr>
                <a:t>2</a:t>
              </a:r>
              <a:r>
                <a:rPr lang="fr-FR" sz="1600" b="1" baseline="30000" dirty="0">
                  <a:solidFill>
                    <a:schemeClr val="bg1"/>
                  </a:solidFill>
                </a:rPr>
                <a:t>ème</a:t>
              </a:r>
            </a:p>
            <a:p>
              <a:pPr algn="ctr"/>
              <a:r>
                <a:rPr lang="fr-FR" sz="1600" b="1" baseline="30000" dirty="0">
                  <a:solidFill>
                    <a:schemeClr val="bg1"/>
                  </a:solidFill>
                </a:rPr>
                <a:t>renouvellement</a:t>
              </a:r>
              <a:endParaRPr lang="fr-FR" sz="1600" i="1" baseline="30000" dirty="0">
                <a:solidFill>
                  <a:schemeClr val="bg1"/>
                </a:solidFill>
              </a:endParaRPr>
            </a:p>
          </p:txBody>
        </p:sp>
        <p:sp>
          <p:nvSpPr>
            <p:cNvPr id="89" name="Ellipse 51">
              <a:extLst>
                <a:ext uri="{FF2B5EF4-FFF2-40B4-BE49-F238E27FC236}">
                  <a16:creationId xmlns:a16="http://schemas.microsoft.com/office/drawing/2014/main" xmlns="" id="{F6989F14-F4BB-4E04-8510-6DC1F47F9CD7}"/>
                </a:ext>
              </a:extLst>
            </p:cNvPr>
            <p:cNvSpPr/>
            <p:nvPr/>
          </p:nvSpPr>
          <p:spPr>
            <a:xfrm>
              <a:off x="10672697" y="3474231"/>
              <a:ext cx="779836" cy="77983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ZoneTexte 52">
              <a:extLst>
                <a:ext uri="{FF2B5EF4-FFF2-40B4-BE49-F238E27FC236}">
                  <a16:creationId xmlns:a16="http://schemas.microsoft.com/office/drawing/2014/main" xmlns="" id="{F95DD0A6-2FC9-41CC-83CB-A504501FC8B9}"/>
                </a:ext>
              </a:extLst>
            </p:cNvPr>
            <p:cNvSpPr txBox="1"/>
            <p:nvPr/>
          </p:nvSpPr>
          <p:spPr>
            <a:xfrm>
              <a:off x="10603871" y="3741867"/>
              <a:ext cx="919535" cy="246221"/>
            </a:xfrm>
            <a:prstGeom prst="rect">
              <a:avLst/>
            </a:prstGeom>
            <a:noFill/>
          </p:spPr>
          <p:txBody>
            <a:bodyPr wrap="square" rtlCol="0">
              <a:spAutoFit/>
            </a:bodyPr>
            <a:lstStyle/>
            <a:p>
              <a:pPr algn="ctr"/>
              <a:r>
                <a:rPr lang="fr-FR" sz="1000" b="1" dirty="0">
                  <a:solidFill>
                    <a:schemeClr val="bg1"/>
                  </a:solidFill>
                </a:rPr>
                <a:t>Indéterminé</a:t>
              </a:r>
              <a:endParaRPr lang="fr-FR" sz="1000" i="1" dirty="0">
                <a:solidFill>
                  <a:schemeClr val="bg1"/>
                </a:solidFill>
              </a:endParaRPr>
            </a:p>
          </p:txBody>
        </p:sp>
        <p:sp>
          <p:nvSpPr>
            <p:cNvPr id="91" name="Triangle 58">
              <a:extLst>
                <a:ext uri="{FF2B5EF4-FFF2-40B4-BE49-F238E27FC236}">
                  <a16:creationId xmlns:a16="http://schemas.microsoft.com/office/drawing/2014/main" xmlns="" id="{EBE52508-6D3F-4C2B-8A7F-B9EFE09A84FD}"/>
                </a:ext>
              </a:extLst>
            </p:cNvPr>
            <p:cNvSpPr/>
            <p:nvPr/>
          </p:nvSpPr>
          <p:spPr>
            <a:xfrm rot="16200000">
              <a:off x="10765706" y="4797515"/>
              <a:ext cx="229573" cy="19790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2" name="Connecteur droit 59">
              <a:extLst>
                <a:ext uri="{FF2B5EF4-FFF2-40B4-BE49-F238E27FC236}">
                  <a16:creationId xmlns:a16="http://schemas.microsoft.com/office/drawing/2014/main" xmlns="" id="{333811A7-39A2-4B1D-9418-B1829246B794}"/>
                </a:ext>
              </a:extLst>
            </p:cNvPr>
            <p:cNvCxnSpPr>
              <a:endCxn id="89" idx="4"/>
            </p:cNvCxnSpPr>
            <p:nvPr/>
          </p:nvCxnSpPr>
          <p:spPr>
            <a:xfrm flipH="1" flipV="1">
              <a:off x="11062615" y="4254067"/>
              <a:ext cx="2" cy="741357"/>
            </a:xfrm>
            <a:prstGeom prst="line">
              <a:avLst/>
            </a:prstGeom>
            <a:ln w="15875">
              <a:solidFill>
                <a:schemeClr val="accent4"/>
              </a:solidFill>
              <a:prstDash val="sysDash"/>
            </a:ln>
          </p:spPr>
          <p:style>
            <a:lnRef idx="1">
              <a:schemeClr val="accent1"/>
            </a:lnRef>
            <a:fillRef idx="0">
              <a:schemeClr val="accent1"/>
            </a:fillRef>
            <a:effectRef idx="0">
              <a:schemeClr val="accent1"/>
            </a:effectRef>
            <a:fontRef idx="minor">
              <a:schemeClr val="tx1"/>
            </a:fontRef>
          </p:style>
        </p:cxnSp>
        <p:sp>
          <p:nvSpPr>
            <p:cNvPr id="93" name="Triangle 60">
              <a:extLst>
                <a:ext uri="{FF2B5EF4-FFF2-40B4-BE49-F238E27FC236}">
                  <a16:creationId xmlns:a16="http://schemas.microsoft.com/office/drawing/2014/main" xmlns="" id="{2046E4E2-3F2C-4D91-92EF-15535839D21D}"/>
                </a:ext>
              </a:extLst>
            </p:cNvPr>
            <p:cNvSpPr/>
            <p:nvPr/>
          </p:nvSpPr>
          <p:spPr>
            <a:xfrm rot="5400000">
              <a:off x="11110925" y="4797515"/>
              <a:ext cx="229573" cy="197908"/>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129622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Acemis - présentation DGO6">
      <a:dk1>
        <a:srgbClr val="000000"/>
      </a:dk1>
      <a:lt1>
        <a:srgbClr val="FFFFFF"/>
      </a:lt1>
      <a:dk2>
        <a:srgbClr val="0E2C58"/>
      </a:dk2>
      <a:lt2>
        <a:srgbClr val="E7E6E6"/>
      </a:lt2>
      <a:accent1>
        <a:srgbClr val="75166F"/>
      </a:accent1>
      <a:accent2>
        <a:srgbClr val="77B71F"/>
      </a:accent2>
      <a:accent3>
        <a:srgbClr val="0E2C58"/>
      </a:accent3>
      <a:accent4>
        <a:srgbClr val="A67D69"/>
      </a:accent4>
      <a:accent5>
        <a:srgbClr val="E78C22"/>
      </a:accent5>
      <a:accent6>
        <a:srgbClr val="386EB6"/>
      </a:accent6>
      <a:hlink>
        <a:srgbClr val="DC548E"/>
      </a:hlink>
      <a:folHlink>
        <a:srgbClr val="EFBE2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1079</TotalTime>
  <Words>2725</Words>
  <Application>Microsoft Office PowerPoint</Application>
  <PresentationFormat>Widescreen</PresentationFormat>
  <Paragraphs>412</Paragraphs>
  <Slides>49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Calibri Light</vt:lpstr>
      <vt:lpstr>Mangal</vt:lpstr>
      <vt:lpstr>Wingdings</vt:lpstr>
      <vt:lpstr>Thème Office</vt:lpstr>
      <vt:lpstr>Réforme DGO6</vt:lpstr>
      <vt:lpstr>INTRODUCTION</vt:lpstr>
      <vt:lpstr>EN BREF, ce qui va changer pour vous...</vt:lpstr>
      <vt:lpstr>EN BREF, ce qui va changer pour vous...</vt:lpstr>
      <vt:lpstr>EN BREF, ce qui va changer pour vous...</vt:lpstr>
      <vt:lpstr>PowerPoint Presentation</vt:lpstr>
      <vt:lpstr>LE RENOUVELLEMENT DE L’AGRÉMENT</vt:lpstr>
      <vt:lpstr>Le renouvellement de l’agrément</vt:lpstr>
      <vt:lpstr>Le renouvellement de l’agrément</vt:lpstr>
      <vt:lpstr>Le renouvellement de l’agrément</vt:lpstr>
      <vt:lpstr>PowerPoint Presentation</vt:lpstr>
      <vt:lpstr>Le renouvellement de l’agrément</vt:lpstr>
      <vt:lpstr>Le renouvellement de l’agrément</vt:lpstr>
      <vt:lpstr>Le renouvellement de l’agrément</vt:lpstr>
      <vt:lpstr>Le rapport d’activités annuel</vt:lpstr>
      <vt:lpstr>Le rapport d’activités annuel</vt:lpstr>
      <vt:lpstr>Le rapport d’activités annuel</vt:lpstr>
      <vt:lpstr>Le rapport d’activités annuel</vt:lpstr>
      <vt:lpstr>Le rapport d’activités annuel</vt:lpstr>
      <vt:lpstr>Le rapport d’activités annuel</vt:lpstr>
      <vt:lpstr>Le rapport d’activités annuel</vt:lpstr>
      <vt:lpstr>Le rapport d’activités annuel</vt:lpstr>
      <vt:lpstr>Le rapport d’activités annuel</vt:lpstr>
      <vt:lpstr>LA POSSIBILITÉ D’ÊTRE INSPECTÉ</vt:lpstr>
      <vt:lpstr>La possibilité d’être inspecté</vt:lpstr>
      <vt:lpstr>La possibilité d’être inspecté</vt:lpstr>
      <vt:lpstr>La possibilité d’être inspecté</vt:lpstr>
      <vt:lpstr>La possibilité d’être inspecté</vt:lpstr>
      <vt:lpstr>La possibilité d’être inspecté</vt:lpstr>
      <vt:lpstr>La possibilité d’être inspecté</vt:lpstr>
      <vt:lpstr>PLACE À L’ÉLECTRONIQUE</vt:lpstr>
      <vt:lpstr>Plus de formulaires papier, PLACE À L’ÉLECTRONIQUE</vt:lpstr>
      <vt:lpstr>Plus de formulaires papier, PLACE À L’ÉLECTRONIQUE</vt:lpstr>
      <vt:lpstr>Plus de formulaires papier, PLACE À L’ÉLECTRONIQUE</vt:lpstr>
      <vt:lpstr>Plus de formulaires papier, PLACE À L’ÉLECTRONIQUE</vt:lpstr>
      <vt:lpstr>Plus de formulaires papier, PLACE À L’ÉLECTRONIQUE</vt:lpstr>
      <vt:lpstr>PowerPoint Presentation</vt:lpstr>
      <vt:lpstr>Modifications des règles de versement des subventions</vt:lpstr>
      <vt:lpstr>PowerPoint Presentation</vt:lpstr>
      <vt:lpstr>PowerPoint Presentation</vt:lpstr>
      <vt:lpstr>PowerPoint Presentation</vt:lpstr>
      <vt:lpstr>PowerPoint Presentation</vt:lpstr>
      <vt:lpstr>PRIVILÉGIONS LE COURRIER ÉLECTRONIQUE</vt:lpstr>
      <vt:lpstr>Privilégier les emails</vt:lpstr>
      <vt:lpstr>Privilégier les emails</vt:lpstr>
      <vt:lpstr>Privilégier les emails</vt:lpstr>
      <vt:lpstr>Privilégier les emails</vt:lpstr>
      <vt:lpstr>PowerPoint Presentation</vt:lpstr>
      <vt:lpstr>Réforme DGO6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 Stimart</dc:creator>
  <cp:lastModifiedBy>PCN</cp:lastModifiedBy>
  <cp:revision>154</cp:revision>
  <dcterms:created xsi:type="dcterms:W3CDTF">2017-06-08T10:01:55Z</dcterms:created>
  <dcterms:modified xsi:type="dcterms:W3CDTF">2017-06-21T09:46:56Z</dcterms:modified>
</cp:coreProperties>
</file>